
<file path=[Content_Types].xml><?xml version="1.0" encoding="utf-8"?>
<Types xmlns="http://schemas.openxmlformats.org/package/2006/content-types">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6"/>
  </p:notesMasterIdLst>
  <p:sldIdLst>
    <p:sldId id="859" r:id="rId2"/>
    <p:sldId id="1140" r:id="rId3"/>
    <p:sldId id="1143" r:id="rId4"/>
    <p:sldId id="1177" r:id="rId5"/>
    <p:sldId id="1145" r:id="rId6"/>
    <p:sldId id="1216" r:id="rId7"/>
    <p:sldId id="1141" r:id="rId8"/>
    <p:sldId id="1214" r:id="rId9"/>
    <p:sldId id="1178" r:id="rId10"/>
    <p:sldId id="1215" r:id="rId11"/>
    <p:sldId id="1148" r:id="rId12"/>
    <p:sldId id="1217" r:id="rId13"/>
    <p:sldId id="1179" r:id="rId14"/>
    <p:sldId id="1180" r:id="rId15"/>
    <p:sldId id="1181" r:id="rId16"/>
    <p:sldId id="1218" r:id="rId17"/>
    <p:sldId id="1182" r:id="rId18"/>
    <p:sldId id="1183" r:id="rId19"/>
    <p:sldId id="1156" r:id="rId20"/>
    <p:sldId id="1157" r:id="rId21"/>
    <p:sldId id="1159" r:id="rId22"/>
    <p:sldId id="1160" r:id="rId23"/>
    <p:sldId id="1161" r:id="rId24"/>
    <p:sldId id="1167" r:id="rId25"/>
    <p:sldId id="1227" r:id="rId26"/>
    <p:sldId id="1184" r:id="rId27"/>
    <p:sldId id="1169" r:id="rId28"/>
    <p:sldId id="1170" r:id="rId29"/>
    <p:sldId id="1171" r:id="rId30"/>
    <p:sldId id="1185" r:id="rId31"/>
    <p:sldId id="1219" r:id="rId32"/>
    <p:sldId id="1192" r:id="rId33"/>
    <p:sldId id="1193" r:id="rId34"/>
    <p:sldId id="1188" r:id="rId35"/>
    <p:sldId id="1220" r:id="rId36"/>
    <p:sldId id="1194" r:id="rId37"/>
    <p:sldId id="1221" r:id="rId38"/>
    <p:sldId id="1163" r:id="rId39"/>
    <p:sldId id="1164" r:id="rId40"/>
    <p:sldId id="1165" r:id="rId41"/>
    <p:sldId id="1166" r:id="rId42"/>
    <p:sldId id="1196" r:id="rId43"/>
    <p:sldId id="1198" r:id="rId44"/>
    <p:sldId id="1199" r:id="rId45"/>
    <p:sldId id="1197" r:id="rId46"/>
    <p:sldId id="1173" r:id="rId47"/>
    <p:sldId id="1204" r:id="rId48"/>
    <p:sldId id="1200" r:id="rId49"/>
    <p:sldId id="1205" r:id="rId50"/>
    <p:sldId id="1201" r:id="rId51"/>
    <p:sldId id="1228" r:id="rId52"/>
    <p:sldId id="1203" r:id="rId53"/>
    <p:sldId id="1172" r:id="rId54"/>
    <p:sldId id="1174" r:id="rId55"/>
    <p:sldId id="1206" r:id="rId56"/>
    <p:sldId id="1223" r:id="rId57"/>
    <p:sldId id="1207" r:id="rId58"/>
    <p:sldId id="1208" r:id="rId59"/>
    <p:sldId id="1209" r:id="rId60"/>
    <p:sldId id="1175" r:id="rId61"/>
    <p:sldId id="1210" r:id="rId62"/>
    <p:sldId id="1211" r:id="rId63"/>
    <p:sldId id="1212" r:id="rId64"/>
    <p:sldId id="1213" r:id="rId65"/>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59" userDrawn="1">
          <p15:clr>
            <a:srgbClr val="A4A3A4"/>
          </p15:clr>
        </p15:guide>
        <p15:guide id="2" pos="3844" userDrawn="1">
          <p15:clr>
            <a:srgbClr val="A4A3A4"/>
          </p15:clr>
        </p15:guide>
      </p15:sldGuideLst>
    </p:ext>
    <p:ext uri="{2D200454-40CA-4A62-9FC3-DE9A4176ACB9}">
      <p15:notesGuideLst xmlns:p15="http://schemas.microsoft.com/office/powerpoint/2012/main">
        <p15:guide id="1" orient="horz" pos="2879">
          <p15:clr>
            <a:srgbClr val="A4A3A4"/>
          </p15:clr>
        </p15:guide>
        <p15:guide id="2" pos="2163">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1F4FC"/>
    <a:srgbClr val="2A938C"/>
    <a:srgbClr val="39B97A"/>
    <a:srgbClr val="1EB26A"/>
    <a:srgbClr val="E3F2E7"/>
    <a:srgbClr val="FF0000"/>
    <a:srgbClr val="8DC369"/>
    <a:srgbClr val="009900"/>
    <a:srgbClr val="62812B"/>
    <a:srgbClr val="A0C8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showGuides="1">
      <p:cViewPr varScale="1">
        <p:scale>
          <a:sx n="106" d="100"/>
          <a:sy n="106" d="100"/>
        </p:scale>
        <p:origin x="588" y="120"/>
      </p:cViewPr>
      <p:guideLst>
        <p:guide orient="horz" pos="2159"/>
        <p:guide pos="3844"/>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79"/>
        <p:guide pos="2163"/>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实验班提优训练 物理 九年级上 </a:t>
            </a:r>
            <a:r>
              <a:rPr lang="en-US" altLang="zh-CN" sz="2000" dirty="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16.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22.png"/><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30.png"/><Relationship Id="rId2" Type="http://schemas.openxmlformats.org/officeDocument/2006/relationships/image" Target="../media/image20.png"/><Relationship Id="rId1" Type="http://schemas.openxmlformats.org/officeDocument/2006/relationships/slideLayout" Target="../slideLayouts/slideLayout1.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25.png"/><Relationship Id="rId1" Type="http://schemas.openxmlformats.org/officeDocument/2006/relationships/slideLayout" Target="../slideLayouts/slideLayout1.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38.png"/><Relationship Id="rId2" Type="http://schemas.openxmlformats.org/officeDocument/2006/relationships/image" Target="../media/image20.png"/><Relationship Id="rId1" Type="http://schemas.openxmlformats.org/officeDocument/2006/relationships/slideLayout" Target="../slideLayouts/slideLayout1.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25.png"/><Relationship Id="rId1" Type="http://schemas.openxmlformats.org/officeDocument/2006/relationships/slideLayout" Target="../slideLayouts/slideLayout1.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0.png"/><Relationship Id="rId1" Type="http://schemas.openxmlformats.org/officeDocument/2006/relationships/slideLayout" Target="../slideLayouts/slideLayout1.xml"/><Relationship Id="rId4" Type="http://schemas.openxmlformats.org/officeDocument/2006/relationships/image" Target="../media/image43.png"/></Relationships>
</file>

<file path=ppt/slides/_rels/slide2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25.png"/><Relationship Id="rId1" Type="http://schemas.openxmlformats.org/officeDocument/2006/relationships/slideLayout" Target="../slideLayouts/slideLayout1.xml"/><Relationship Id="rId4" Type="http://schemas.openxmlformats.org/officeDocument/2006/relationships/image" Target="../media/image45.png"/></Relationships>
</file>

<file path=ppt/slides/_rels/slide3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0.png"/><Relationship Id="rId1" Type="http://schemas.openxmlformats.org/officeDocument/2006/relationships/slideLayout" Target="../slideLayouts/slideLayout1.xml"/><Relationship Id="rId5" Type="http://schemas.openxmlformats.org/officeDocument/2006/relationships/image" Target="../media/image47.png"/><Relationship Id="rId4" Type="http://schemas.openxmlformats.org/officeDocument/2006/relationships/image" Target="../media/image46.png"/></Relationships>
</file>

<file path=ppt/slides/_rels/slide3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 Id="rId4" Type="http://schemas.openxmlformats.org/officeDocument/2006/relationships/image" Target="../media/image47.png"/></Relationships>
</file>

<file path=ppt/slides/_rels/slide3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25.png"/><Relationship Id="rId1" Type="http://schemas.openxmlformats.org/officeDocument/2006/relationships/slideLayout" Target="../slideLayouts/slideLayout1.xml"/><Relationship Id="rId4" Type="http://schemas.openxmlformats.org/officeDocument/2006/relationships/image" Target="../media/image49.png"/></Relationships>
</file>

<file path=ppt/slides/_rels/slide3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2.pn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3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55.png"/><Relationship Id="rId4" Type="http://schemas.openxmlformats.org/officeDocument/2006/relationships/image" Target="../media/image54.png"/></Relationships>
</file>

<file path=ppt/slides/_rels/slide39.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6.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56.png"/><Relationship Id="rId4" Type="http://schemas.openxmlformats.org/officeDocument/2006/relationships/image" Target="../media/image59.png"/></Relationships>
</file>

<file path=ppt/slides/_rels/slide42.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6.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6.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62.png"/><Relationship Id="rId4" Type="http://schemas.openxmlformats.org/officeDocument/2006/relationships/image" Target="../media/image61.png"/></Relationships>
</file>

<file path=ppt/slides/_rels/slide47.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6.png"/><Relationship Id="rId1" Type="http://schemas.openxmlformats.org/officeDocument/2006/relationships/slideLayout" Target="../slideLayouts/slideLayout1.xml"/><Relationship Id="rId5" Type="http://schemas.openxmlformats.org/officeDocument/2006/relationships/image" Target="../media/image62.png"/><Relationship Id="rId4" Type="http://schemas.openxmlformats.org/officeDocument/2006/relationships/image" Target="../media/image61.png"/></Relationships>
</file>

<file path=ppt/slides/_rels/slide48.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0.png"/><Relationship Id="rId1" Type="http://schemas.openxmlformats.org/officeDocument/2006/relationships/slideLayout" Target="../slideLayouts/slideLayout1.xml"/><Relationship Id="rId4" Type="http://schemas.openxmlformats.org/officeDocument/2006/relationships/image" Target="../media/image56.png"/></Relationships>
</file>

<file path=ppt/slides/_rels/slide49.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0.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1.xml"/><Relationship Id="rId4" Type="http://schemas.openxmlformats.org/officeDocument/2006/relationships/image" Target="../media/image62.png"/></Relationships>
</file>

<file path=ppt/slides/_rels/slide51.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62.png"/><Relationship Id="rId4" Type="http://schemas.openxmlformats.org/officeDocument/2006/relationships/image" Target="../media/image61.png"/></Relationships>
</file>

<file path=ppt/slides/_rels/slide53.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57.png"/><Relationship Id="rId1" Type="http://schemas.openxmlformats.org/officeDocument/2006/relationships/slideLayout" Target="../slideLayouts/slideLayout1.xml"/><Relationship Id="rId4" Type="http://schemas.openxmlformats.org/officeDocument/2006/relationships/image" Target="../media/image64.png"/></Relationships>
</file>

<file path=ppt/slides/_rels/slide54.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slideLayout" Target="../slideLayouts/slideLayout1.xml"/><Relationship Id="rId1" Type="http://schemas.openxmlformats.org/officeDocument/2006/relationships/tags" Target="../tags/tag1.xml"/><Relationship Id="rId4" Type="http://schemas.openxmlformats.org/officeDocument/2006/relationships/image" Target="../media/image63.png"/></Relationships>
</file>

<file path=ppt/slides/_rels/slide57.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slideLayout" Target="../slideLayouts/slideLayout1.xml"/><Relationship Id="rId1" Type="http://schemas.openxmlformats.org/officeDocument/2006/relationships/tags" Target="../tags/tag2.xml"/><Relationship Id="rId4" Type="http://schemas.openxmlformats.org/officeDocument/2006/relationships/image" Target="../media/image64.png"/></Relationships>
</file>

<file path=ppt/slides/_rels/slide58.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slideLayout" Target="../slideLayouts/slideLayout1.xml"/><Relationship Id="rId1" Type="http://schemas.openxmlformats.org/officeDocument/2006/relationships/tags" Target="../tags/tag3.xml"/><Relationship Id="rId4" Type="http://schemas.openxmlformats.org/officeDocument/2006/relationships/image" Target="../media/image64.png"/></Relationships>
</file>

<file path=ppt/slides/_rels/slide59.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1.xml"/><Relationship Id="rId4" Type="http://schemas.openxmlformats.org/officeDocument/2006/relationships/image" Target="../media/image67.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1.xml"/><Relationship Id="rId4" Type="http://schemas.openxmlformats.org/officeDocument/2006/relationships/image" Target="../media/image67.png"/></Relationships>
</file>

<file path=ppt/slides/_rels/slide61.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1.xml"/><Relationship Id="rId4" Type="http://schemas.openxmlformats.org/officeDocument/2006/relationships/image" Target="../media/image67.png"/></Relationships>
</file>

<file path=ppt/slides/_rels/slide63.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259704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第十五章    电流和电路</a:t>
            </a:r>
            <a:endPar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txBox="1"/>
          <p:nvPr/>
        </p:nvSpPr>
        <p:spPr bwMode="auto">
          <a:xfrm>
            <a:off x="360854" y="1484784"/>
            <a:ext cx="11485848" cy="1113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名师启发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本题考查摩擦起电</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电流的方向</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摩擦起电的实质是电荷的转移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正电荷定向移动的方向为电流方向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负电荷定向移动的方向与电流方向相反</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pic>
        <p:nvPicPr>
          <p:cNvPr id="4" name="方法技巧.eps" descr="id:2147489592;FounderCES"/>
          <p:cNvPicPr/>
          <p:nvPr/>
        </p:nvPicPr>
        <p:blipFill>
          <a:blip r:embed="rId2"/>
          <a:stretch>
            <a:fillRect/>
          </a:stretch>
        </p:blipFill>
        <p:spPr>
          <a:xfrm>
            <a:off x="380724" y="2564904"/>
            <a:ext cx="1682034" cy="493138"/>
          </a:xfrm>
          <a:prstGeom prst="rect">
            <a:avLst/>
          </a:prstGeom>
        </p:spPr>
      </p:pic>
      <p:sp>
        <p:nvSpPr>
          <p:cNvPr id="5" name="内容占位符 1"/>
          <p:cNvSpPr txBox="1"/>
          <p:nvPr/>
        </p:nvSpPr>
        <p:spPr bwMode="auto">
          <a:xfrm>
            <a:off x="360854" y="3068960"/>
            <a:ext cx="11485848" cy="2221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20725">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判断电流方向时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要明确以下三点</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发生定向移动的是什么电荷</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此电荷从哪个物体转移到哪个物体上</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如果定向移动的电荷是正电荷</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则电流方向与该电荷移动的方向相同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如果定向移动的电荷是负电荷</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则电流方向与该电荷移动的方向相反</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1XB6.eps" descr="id:2147489480;FounderCES"/>
          <p:cNvPicPr/>
          <p:nvPr/>
        </p:nvPicPr>
        <p:blipFill>
          <a:blip r:embed="rId2"/>
          <a:stretch>
            <a:fillRect/>
          </a:stretch>
        </p:blipFill>
        <p:spPr>
          <a:xfrm>
            <a:off x="1081022" y="1456736"/>
            <a:ext cx="637609" cy="360040"/>
          </a:xfrm>
          <a:prstGeom prst="rect">
            <a:avLst/>
          </a:prstGeom>
        </p:spPr>
      </p:pic>
      <p:pic>
        <p:nvPicPr>
          <p:cNvPr id="4" name="考点.eps" descr="id:2147489473;FounderCES"/>
          <p:cNvPicPr/>
          <p:nvPr/>
        </p:nvPicPr>
        <p:blipFill>
          <a:blip r:embed="rId3"/>
          <a:stretch>
            <a:fillRect/>
          </a:stretch>
        </p:blipFill>
        <p:spPr>
          <a:xfrm>
            <a:off x="406574" y="926304"/>
            <a:ext cx="864096" cy="360040"/>
          </a:xfrm>
          <a:prstGeom prst="rect">
            <a:avLst/>
          </a:prstGeom>
        </p:spPr>
      </p:pic>
      <p:sp>
        <p:nvSpPr>
          <p:cNvPr id="2" name="内容占位符 1"/>
          <p:cNvSpPr>
            <a:spLocks noGrp="1"/>
          </p:cNvSpPr>
          <p:nvPr>
            <p:ph idx="1"/>
          </p:nvPr>
        </p:nvSpPr>
        <p:spPr>
          <a:xfrm>
            <a:off x="360854" y="746120"/>
            <a:ext cx="11485848" cy="4250202"/>
          </a:xfrm>
        </p:spPr>
        <p:txBody>
          <a:bodyPr/>
          <a:lstStyle/>
          <a:p>
            <a:pPr hangingPunct="0">
              <a:spcAft>
                <a:spcPts val="0"/>
              </a:spcAft>
              <a:tabLst>
                <a:tab pos="6210935" algn="l"/>
              </a:tabLst>
            </a:pPr>
            <a:r>
              <a:rPr lang="zh-CN" altLang="zh-CN">
                <a:solidFill>
                  <a:srgbClr val="FFFFFF"/>
                </a:solidFill>
                <a:latin typeface="Times New Roman" panose="02020603050405020304" pitchFamily="18" charset="0"/>
                <a:ea typeface="黑体" panose="02010609060101010101" pitchFamily="49" charset="-122"/>
                <a:cs typeface="Times New Roman" panose="02020603050405020304" pitchFamily="18" charset="0"/>
              </a:rPr>
              <a:t>考点</a:t>
            </a:r>
            <a:r>
              <a:rPr lang="en-US" altLang="zh-CN">
                <a:solidFill>
                  <a:srgbClr val="FFFFFF"/>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2A938C"/>
                </a:solidFill>
                <a:latin typeface="Times New Roman" panose="02020603050405020304" pitchFamily="18" charset="0"/>
                <a:ea typeface="黑体" panose="02010609060101010101" pitchFamily="49" charset="-122"/>
                <a:cs typeface="Times New Roman" panose="02020603050405020304" pitchFamily="18" charset="0"/>
              </a:rPr>
              <a:t>电路的识别和设计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20725" hangingPunct="0">
              <a:spcAft>
                <a:spcPts val="0"/>
              </a:spcAft>
              <a:tabLst>
                <a:tab pos="6210935" algn="l"/>
              </a:tabLst>
            </a:pPr>
            <a:r>
              <a:rPr lang="zh-CN" altLang="zh-CN">
                <a:solidFill>
                  <a:srgbClr val="FFFFFF"/>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a:solidFill>
                  <a:srgbClr val="FFFFFF"/>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spc="-1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镇江中考</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）某学校电动门既可以用遥控器开启，也可以用按钮开关开启</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电动门开启时，电动机工作，警示灯</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亮起</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若取下警示灯</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，电动机仍能工作</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按下遥控器相当于</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闭合，按下按钮开关相当于</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符合上述要求的电路是（　　）</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sz="1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B                                      C                                       D</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gyc314a.jpg" descr="id:2147490676;FounderCES"/>
          <p:cNvPicPr/>
          <p:nvPr/>
        </p:nvPicPr>
        <p:blipFill>
          <a:blip r:embed="rId4"/>
          <a:stretch>
            <a:fillRect/>
          </a:stretch>
        </p:blipFill>
        <p:spPr>
          <a:xfrm>
            <a:off x="441203" y="3198229"/>
            <a:ext cx="2215854" cy="1254950"/>
          </a:xfrm>
          <a:prstGeom prst="rect">
            <a:avLst/>
          </a:prstGeom>
        </p:spPr>
      </p:pic>
      <p:pic>
        <p:nvPicPr>
          <p:cNvPr id="6" name="gyc314b.jpg" descr="id:2147490683;FounderCES"/>
          <p:cNvPicPr/>
          <p:nvPr/>
        </p:nvPicPr>
        <p:blipFill>
          <a:blip r:embed="rId5"/>
          <a:stretch>
            <a:fillRect/>
          </a:stretch>
        </p:blipFill>
        <p:spPr>
          <a:xfrm>
            <a:off x="3502918" y="3032357"/>
            <a:ext cx="2025773" cy="1420877"/>
          </a:xfrm>
          <a:prstGeom prst="rect">
            <a:avLst/>
          </a:prstGeom>
        </p:spPr>
      </p:pic>
      <p:pic>
        <p:nvPicPr>
          <p:cNvPr id="7" name="gyc314c.jpg" descr="id:2147490690;FounderCES"/>
          <p:cNvPicPr/>
          <p:nvPr/>
        </p:nvPicPr>
        <p:blipFill>
          <a:blip r:embed="rId6"/>
          <a:stretch>
            <a:fillRect/>
          </a:stretch>
        </p:blipFill>
        <p:spPr>
          <a:xfrm>
            <a:off x="6584365" y="3198229"/>
            <a:ext cx="1995319" cy="1254951"/>
          </a:xfrm>
          <a:prstGeom prst="rect">
            <a:avLst/>
          </a:prstGeom>
        </p:spPr>
      </p:pic>
      <p:pic>
        <p:nvPicPr>
          <p:cNvPr id="8" name="gyc314d.jpg" descr="id:2147490697;FounderCES"/>
          <p:cNvPicPr/>
          <p:nvPr/>
        </p:nvPicPr>
        <p:blipFill>
          <a:blip r:embed="rId7"/>
          <a:stretch>
            <a:fillRect/>
          </a:stretch>
        </p:blipFill>
        <p:spPr>
          <a:xfrm>
            <a:off x="9561796" y="3005744"/>
            <a:ext cx="1992168" cy="1431378"/>
          </a:xfrm>
          <a:prstGeom prst="rect">
            <a:avLst/>
          </a:prstGeom>
        </p:spPr>
      </p:pic>
      <p:sp>
        <p:nvSpPr>
          <p:cNvPr id="11" name="矩形 10"/>
          <p:cNvSpPr/>
          <p:nvPr/>
        </p:nvSpPr>
        <p:spPr>
          <a:xfrm>
            <a:off x="10001222" y="2519272"/>
            <a:ext cx="407484" cy="461665"/>
          </a:xfrm>
          <a:prstGeom prst="rect">
            <a:avLst/>
          </a:prstGeom>
        </p:spPr>
        <p:txBody>
          <a:bodyPr wrap="none">
            <a:spAutoFit/>
          </a:bodyPr>
          <a:lstStyle/>
          <a:p>
            <a:r>
              <a:rPr lang="en-US" altLang="zh-CN" sz="2400"/>
              <a:t>D</a:t>
            </a:r>
            <a:endParaRPr lang="zh-CN" altLang="en-US"/>
          </a:p>
        </p:txBody>
      </p:sp>
      <p:sp>
        <p:nvSpPr>
          <p:cNvPr id="12" name="内容占位符 1"/>
          <p:cNvSpPr txBox="1"/>
          <p:nvPr/>
        </p:nvSpPr>
        <p:spPr bwMode="auto">
          <a:xfrm>
            <a:off x="371405" y="486916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某学校电动门既可以用遥控器开启，也可以用按钮开关开启，说明两个开关独立工作，是并联的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电动门开启时，电动机工作，警示灯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亮起</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若取下警示灯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，电动机仍能工作，说明电动机和警示灯并联，故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txBox="1"/>
          <p:nvPr/>
        </p:nvSpPr>
        <p:spPr bwMode="auto">
          <a:xfrm>
            <a:off x="360854" y="249289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名师启发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本题考查电路的设计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正确判断用电器连接方式和开关的位置是关键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电动门既可以用遥控器开启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也可以用按钮开关开启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说明两个开关是并联的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电动机工作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警示灯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亮起</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若取下警示灯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电动机仍能工作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说明电动机和警示灯并联</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方法技巧.eps" descr="id:2147489592;FounderCES"/>
          <p:cNvPicPr/>
          <p:nvPr/>
        </p:nvPicPr>
        <p:blipFill>
          <a:blip r:embed="rId2"/>
          <a:stretch>
            <a:fillRect/>
          </a:stretch>
        </p:blipFill>
        <p:spPr>
          <a:xfrm>
            <a:off x="380724" y="908720"/>
            <a:ext cx="1682034" cy="493138"/>
          </a:xfrm>
          <a:prstGeom prst="rect">
            <a:avLst/>
          </a:prstGeom>
        </p:spPr>
      </p:pic>
      <p:sp>
        <p:nvSpPr>
          <p:cNvPr id="4" name="内容占位符 1"/>
          <p:cNvSpPr txBox="1"/>
          <p:nvPr/>
        </p:nvSpPr>
        <p:spPr bwMode="auto">
          <a:xfrm>
            <a:off x="380724" y="1412776"/>
            <a:ext cx="11485848" cy="4991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20725" eaLnBrk="1">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若电路中各元件是逐个首尾顺次连接的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则此电路是串联电路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若电路中各元件</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首首相接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尾尾相接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并列地连在电路中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则此电路是并联电路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如果电流只有一条路径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则属于串联电路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如果有两条或多条路径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则属于并联电路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串联电路中各用电器之间相互影响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若一个用电器断路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则整条电路都断路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并联电路中各用电器之间能独立工作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若一个用电器断路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则其他支路上的用电器不受影响</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串联电路中的开关控制整个电路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并联电路中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干路上的开关控制整个电路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当两个或两个以上的开关控制同一个用电器时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若只有所有的开关都闭合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用电器才能工作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则这些开关是串联的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若闭合任意一个开关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用电器都能工作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则这些开关是并联的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1XB6.eps" descr="id:2147489480;FounderCES"/>
          <p:cNvPicPr/>
          <p:nvPr/>
        </p:nvPicPr>
        <p:blipFill>
          <a:blip r:embed="rId2"/>
          <a:stretch>
            <a:fillRect/>
          </a:stretch>
        </p:blipFill>
        <p:spPr>
          <a:xfrm>
            <a:off x="1065109" y="1331304"/>
            <a:ext cx="637609" cy="360040"/>
          </a:xfrm>
          <a:prstGeom prst="rect">
            <a:avLst/>
          </a:prstGeom>
        </p:spPr>
      </p:pic>
      <p:pic>
        <p:nvPicPr>
          <p:cNvPr id="4" name="考点.eps" descr="id:2147489473;FounderCES"/>
          <p:cNvPicPr/>
          <p:nvPr/>
        </p:nvPicPr>
        <p:blipFill>
          <a:blip r:embed="rId3"/>
          <a:stretch>
            <a:fillRect/>
          </a:stretch>
        </p:blipFill>
        <p:spPr>
          <a:xfrm>
            <a:off x="406574" y="800872"/>
            <a:ext cx="864096" cy="360040"/>
          </a:xfrm>
          <a:prstGeom prst="rect">
            <a:avLst/>
          </a:prstGeom>
        </p:spPr>
      </p:pic>
      <p:sp>
        <p:nvSpPr>
          <p:cNvPr id="2" name="内容占位符 1"/>
          <p:cNvSpPr>
            <a:spLocks noGrp="1"/>
          </p:cNvSpPr>
          <p:nvPr>
            <p:ph idx="1"/>
          </p:nvPr>
        </p:nvSpPr>
        <p:spPr>
          <a:xfrm>
            <a:off x="360854" y="620688"/>
            <a:ext cx="11485848" cy="5008230"/>
          </a:xfrm>
        </p:spPr>
        <p:txBody>
          <a:bodyPr/>
          <a:lstStyle/>
          <a:p>
            <a:pPr hangingPunct="0">
              <a:spcAft>
                <a:spcPts val="0"/>
              </a:spcAft>
              <a:tabLst>
                <a:tab pos="6210935" algn="l"/>
              </a:tabLst>
            </a:pPr>
            <a:r>
              <a:rPr lang="zh-CN" altLang="zh-CN">
                <a:solidFill>
                  <a:srgbClr val="FFFFFF"/>
                </a:solidFill>
                <a:latin typeface="Times New Roman" panose="02020603050405020304" pitchFamily="18" charset="0"/>
                <a:ea typeface="黑体" panose="02010609060101010101" pitchFamily="49" charset="-122"/>
                <a:cs typeface="Times New Roman" panose="02020603050405020304" pitchFamily="18" charset="0"/>
              </a:rPr>
              <a:t>考点</a:t>
            </a:r>
            <a:r>
              <a:rPr lang="en-US" altLang="zh-CN">
                <a:solidFill>
                  <a:srgbClr val="FFFFFF"/>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2A938C"/>
                </a:solidFill>
                <a:latin typeface="Times New Roman" panose="02020603050405020304" pitchFamily="18" charset="0"/>
                <a:ea typeface="黑体" panose="02010609060101010101" pitchFamily="49" charset="-122"/>
                <a:cs typeface="Times New Roman" panose="02020603050405020304" pitchFamily="18" charset="0"/>
              </a:rPr>
              <a:t>探究串</a:t>
            </a:r>
            <a:r>
              <a:rPr lang="zh-CN" altLang="zh-CN">
                <a:solidFill>
                  <a:srgbClr val="2A938C"/>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A938C"/>
                </a:solidFill>
                <a:latin typeface="Times New Roman" panose="02020603050405020304" pitchFamily="18" charset="0"/>
                <a:ea typeface="黑体" panose="02010609060101010101" pitchFamily="49" charset="-122"/>
                <a:cs typeface="Times New Roman" panose="02020603050405020304" pitchFamily="18" charset="0"/>
              </a:rPr>
              <a:t>并联电路电流的规律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20725" hangingPunct="0">
              <a:spcAft>
                <a:spcPts val="0"/>
              </a:spcAft>
              <a:tabLst>
                <a:tab pos="6210935" algn="l"/>
              </a:tabLst>
            </a:pPr>
            <a:r>
              <a:rPr lang="zh-CN" altLang="zh-CN">
                <a:solidFill>
                  <a:srgbClr val="FFFFFF"/>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a:solidFill>
                  <a:srgbClr val="FFFFFF"/>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成都中考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探究并联电路中的电流特点</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实验中，图甲是某小组同学设计的电路图</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）图乙是该小组连接的电路，闭合开关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，电流表测通过</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gyc315.jpg" descr="id:2147490739;FounderCES"/>
          <p:cNvPicPr/>
          <p:nvPr/>
        </p:nvPicPr>
        <p:blipFill>
          <a:blip r:embed="rId4"/>
          <a:stretch>
            <a:fillRect/>
          </a:stretch>
        </p:blipFill>
        <p:spPr>
          <a:xfrm>
            <a:off x="2998862" y="2727504"/>
            <a:ext cx="2052036" cy="1859405"/>
          </a:xfrm>
          <a:prstGeom prst="rect">
            <a:avLst/>
          </a:prstGeom>
        </p:spPr>
      </p:pic>
      <p:pic>
        <p:nvPicPr>
          <p:cNvPr id="6" name="gyc316.jpg" descr="id:2147490746;FounderCES"/>
          <p:cNvPicPr/>
          <p:nvPr/>
        </p:nvPicPr>
        <p:blipFill>
          <a:blip r:embed="rId5"/>
          <a:stretch>
            <a:fillRect/>
          </a:stretch>
        </p:blipFill>
        <p:spPr>
          <a:xfrm>
            <a:off x="6095206" y="2210648"/>
            <a:ext cx="2911376" cy="2185839"/>
          </a:xfrm>
          <a:prstGeom prst="rect">
            <a:avLst/>
          </a:prstGeom>
        </p:spPr>
      </p:pic>
      <p:sp>
        <p:nvSpPr>
          <p:cNvPr id="8" name="矩形 7"/>
          <p:cNvSpPr/>
          <p:nvPr/>
        </p:nvSpPr>
        <p:spPr>
          <a:xfrm>
            <a:off x="3718942" y="4398601"/>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10" name="矩形 9"/>
          <p:cNvSpPr/>
          <p:nvPr/>
        </p:nvSpPr>
        <p:spPr>
          <a:xfrm>
            <a:off x="7139516" y="4389809"/>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9" name="矩形 8"/>
          <p:cNvSpPr/>
          <p:nvPr/>
        </p:nvSpPr>
        <p:spPr>
          <a:xfrm>
            <a:off x="8447607" y="5031760"/>
            <a:ext cx="492443" cy="461665"/>
          </a:xfrm>
          <a:prstGeom prst="rect">
            <a:avLst/>
          </a:prstGeom>
        </p:spPr>
        <p:txBody>
          <a:bodyPr wrap="none">
            <a:spAutoFit/>
          </a:bodyPr>
          <a:lstStyle/>
          <a:p>
            <a:r>
              <a:rPr lang="en-US" altLang="zh-CN" sz="2400"/>
              <a:t>L</a:t>
            </a:r>
            <a:r>
              <a:rPr lang="en-US" altLang="zh-CN" sz="2400" baseline="-25000"/>
              <a:t>2</a:t>
            </a:r>
            <a:endParaRPr lang="zh-CN" altLang="en-US"/>
          </a:p>
        </p:txBody>
      </p:sp>
      <p:sp>
        <p:nvSpPr>
          <p:cNvPr id="11" name="内容占位符 1"/>
          <p:cNvSpPr txBox="1"/>
          <p:nvPr/>
        </p:nvSpPr>
        <p:spPr bwMode="auto">
          <a:xfrm>
            <a:off x="406574" y="553581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识别题图乙，共有两条支路，一条是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单独接入，另一条是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和电流表串联接入，所以电流表测量</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30897"/>
            <a:ext cx="11485848" cy="5478423"/>
          </a:xfrm>
        </p:spPr>
        <p:txBody>
          <a:bodyPr/>
          <a:lstStyle/>
          <a:p>
            <a:pPr hangingPunct="0">
              <a:lnSpc>
                <a:spcPct val="140000"/>
              </a:lnSpc>
              <a:spcAft>
                <a:spcPts val="0"/>
              </a:spcAft>
              <a:tabLst>
                <a:tab pos="621093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）该小组同学换用不同规格的小灯泡进行实验，用电流表多次测</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三点电流，记录实验数据如下表</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210935" algn="l"/>
              </a:tabLs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210935" algn="l"/>
              </a:tabLs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210935" algn="l"/>
              </a:tabLs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210935" algn="l"/>
              </a:tabLs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210935" algn="l"/>
              </a:tabLs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210935" algn="l"/>
              </a:tabLst>
            </a:pPr>
            <a:endParaRPr lang="en-US"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21093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分析表中数据，以下说法不合理的是</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72782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四次实验中电流表选用测量范围为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solidFill>
                  <a:srgbClr val="000000"/>
                </a:solidFill>
                <a:ea typeface="+mj-ea"/>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表中的数据均在误差范围内</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72782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此实验还可测量更多组数据</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通过多次实验</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可避免偶然性</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478583" y="1944849"/>
          <a:ext cx="5472607" cy="2262698"/>
        </p:xfrm>
        <a:graphic>
          <a:graphicData uri="http://schemas.openxmlformats.org/drawingml/2006/table">
            <a:tbl>
              <a:tblPr firstRow="1" firstCol="1" bandRow="1"/>
              <a:tblGrid>
                <a:gridCol w="1323276">
                  <a:extLst>
                    <a:ext uri="{9D8B030D-6E8A-4147-A177-3AD203B41FA5}">
                      <a16:colId xmlns:a16="http://schemas.microsoft.com/office/drawing/2014/main" val="20000"/>
                    </a:ext>
                  </a:extLst>
                </a:gridCol>
                <a:gridCol w="1198501">
                  <a:extLst>
                    <a:ext uri="{9D8B030D-6E8A-4147-A177-3AD203B41FA5}">
                      <a16:colId xmlns:a16="http://schemas.microsoft.com/office/drawing/2014/main" val="20001"/>
                    </a:ext>
                  </a:extLst>
                </a:gridCol>
                <a:gridCol w="1496211">
                  <a:extLst>
                    <a:ext uri="{9D8B030D-6E8A-4147-A177-3AD203B41FA5}">
                      <a16:colId xmlns:a16="http://schemas.microsoft.com/office/drawing/2014/main" val="20002"/>
                    </a:ext>
                  </a:extLst>
                </a:gridCol>
                <a:gridCol w="1454619">
                  <a:extLst>
                    <a:ext uri="{9D8B030D-6E8A-4147-A177-3AD203B41FA5}">
                      <a16:colId xmlns:a16="http://schemas.microsoft.com/office/drawing/2014/main" val="20003"/>
                    </a:ext>
                  </a:extLst>
                </a:gridCol>
              </a:tblGrid>
              <a:tr h="0">
                <a:tc>
                  <a:txBody>
                    <a:bodyPr/>
                    <a:lstStyle/>
                    <a:p>
                      <a:pPr algn="ctr" hangingPunct="0">
                        <a:lnSpc>
                          <a:spcPct val="14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实验次数</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40000"/>
                        </a:lnSpc>
                        <a:spcAft>
                          <a:spcPts val="0"/>
                        </a:spcAft>
                        <a:tabLst>
                          <a:tab pos="6210935"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40000"/>
                        </a:lnSpc>
                        <a:spcAft>
                          <a:spcPts val="0"/>
                        </a:spcAft>
                        <a:tabLst>
                          <a:tab pos="6210935" algn="l"/>
                        </a:tabLst>
                      </a:pP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i="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40000"/>
                        </a:lnSpc>
                        <a:spcAft>
                          <a:spcPts val="0"/>
                        </a:spcAft>
                        <a:tabLst>
                          <a:tab pos="6210935" algn="l"/>
                        </a:tabLst>
                      </a:pP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i="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extLst>
                  <a:ext uri="{0D108BD9-81ED-4DB2-BD59-A6C34878D82A}">
                    <a16:rowId xmlns:a16="http://schemas.microsoft.com/office/drawing/2014/main" val="10000"/>
                  </a:ext>
                </a:extLst>
              </a:tr>
              <a:tr h="0">
                <a:tc>
                  <a:txBody>
                    <a:bodyPr/>
                    <a:lstStyle/>
                    <a:p>
                      <a:pPr algn="ctr" hangingPunct="0">
                        <a:lnSpc>
                          <a:spcPct val="14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第</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次</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4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第</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次</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28</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gn="ctr" hangingPunct="0">
                        <a:lnSpc>
                          <a:spcPct val="14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第</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次</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0">
                <a:tc>
                  <a:txBody>
                    <a:bodyPr/>
                    <a:lstStyle/>
                    <a:p>
                      <a:pPr algn="ctr" hangingPunct="0">
                        <a:lnSpc>
                          <a:spcPct val="14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第</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次</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28</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621093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28</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pic>
        <p:nvPicPr>
          <p:cNvPr id="4" name="gyc315.jpg" descr="id:2147490739;FounderCES"/>
          <p:cNvPicPr/>
          <p:nvPr/>
        </p:nvPicPr>
        <p:blipFill>
          <a:blip r:embed="rId2"/>
          <a:stretch>
            <a:fillRect/>
          </a:stretch>
        </p:blipFill>
        <p:spPr>
          <a:xfrm>
            <a:off x="6252158" y="2139841"/>
            <a:ext cx="2052036" cy="1859405"/>
          </a:xfrm>
          <a:prstGeom prst="rect">
            <a:avLst/>
          </a:prstGeom>
        </p:spPr>
      </p:pic>
      <p:pic>
        <p:nvPicPr>
          <p:cNvPr id="5" name="gyc316.jpg" descr="id:2147490746;FounderCES"/>
          <p:cNvPicPr/>
          <p:nvPr/>
        </p:nvPicPr>
        <p:blipFill>
          <a:blip r:embed="rId3"/>
          <a:stretch>
            <a:fillRect/>
          </a:stretch>
        </p:blipFill>
        <p:spPr>
          <a:xfrm>
            <a:off x="8800454" y="1625099"/>
            <a:ext cx="2911376" cy="2185839"/>
          </a:xfrm>
          <a:prstGeom prst="rect">
            <a:avLst/>
          </a:prstGeom>
        </p:spPr>
      </p:pic>
      <p:sp>
        <p:nvSpPr>
          <p:cNvPr id="6" name="矩形 5"/>
          <p:cNvSpPr/>
          <p:nvPr/>
        </p:nvSpPr>
        <p:spPr>
          <a:xfrm>
            <a:off x="6972238" y="3810938"/>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7" name="矩形 6"/>
          <p:cNvSpPr/>
          <p:nvPr/>
        </p:nvSpPr>
        <p:spPr>
          <a:xfrm>
            <a:off x="9844764" y="3804260"/>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9" name="矩形 8"/>
          <p:cNvSpPr/>
          <p:nvPr/>
        </p:nvSpPr>
        <p:spPr>
          <a:xfrm>
            <a:off x="5439461" y="4710703"/>
            <a:ext cx="389850" cy="461665"/>
          </a:xfrm>
          <a:prstGeom prst="rect">
            <a:avLst/>
          </a:prstGeom>
        </p:spPr>
        <p:txBody>
          <a:bodyPr wrap="none">
            <a:spAutoFit/>
          </a:bodyPr>
          <a:lstStyle/>
          <a:p>
            <a:r>
              <a:rPr lang="en-US" altLang="zh-CN" sz="2400"/>
              <a:t>B</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所有示数没有超过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，故应选择测量范围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来提高数据的精确度，因此</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选项说法合理；第</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次实验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的电流与两条支路电流之和差距过大，不在误差允许范围内，因此</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选项说法不合理；此实验还可以继续换不同规格灯泡，或者换电压不同的电源进行实验，测量更多数据，因此</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选项说法合理；本实验为探究实验，多次实验的目的是避免实验结论出现偶然性，因此</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选项说法合理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综上所述，故选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478583" y="3858262"/>
          <a:ext cx="5472607" cy="2262698"/>
        </p:xfrm>
        <a:graphic>
          <a:graphicData uri="http://schemas.openxmlformats.org/drawingml/2006/table">
            <a:tbl>
              <a:tblPr firstRow="1" firstCol="1" bandRow="1"/>
              <a:tblGrid>
                <a:gridCol w="1323276">
                  <a:extLst>
                    <a:ext uri="{9D8B030D-6E8A-4147-A177-3AD203B41FA5}">
                      <a16:colId xmlns:a16="http://schemas.microsoft.com/office/drawing/2014/main" val="20000"/>
                    </a:ext>
                  </a:extLst>
                </a:gridCol>
                <a:gridCol w="1198501">
                  <a:extLst>
                    <a:ext uri="{9D8B030D-6E8A-4147-A177-3AD203B41FA5}">
                      <a16:colId xmlns:a16="http://schemas.microsoft.com/office/drawing/2014/main" val="20001"/>
                    </a:ext>
                  </a:extLst>
                </a:gridCol>
                <a:gridCol w="1496211">
                  <a:extLst>
                    <a:ext uri="{9D8B030D-6E8A-4147-A177-3AD203B41FA5}">
                      <a16:colId xmlns:a16="http://schemas.microsoft.com/office/drawing/2014/main" val="20002"/>
                    </a:ext>
                  </a:extLst>
                </a:gridCol>
                <a:gridCol w="1454619">
                  <a:extLst>
                    <a:ext uri="{9D8B030D-6E8A-4147-A177-3AD203B41FA5}">
                      <a16:colId xmlns:a16="http://schemas.microsoft.com/office/drawing/2014/main" val="20003"/>
                    </a:ext>
                  </a:extLst>
                </a:gridCol>
              </a:tblGrid>
              <a:tr h="0">
                <a:tc>
                  <a:txBody>
                    <a:bodyPr/>
                    <a:lstStyle/>
                    <a:p>
                      <a:pPr algn="ctr" hangingPunct="0">
                        <a:lnSpc>
                          <a:spcPct val="14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实验次数</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40000"/>
                        </a:lnSpc>
                        <a:spcAft>
                          <a:spcPts val="0"/>
                        </a:spcAft>
                        <a:tabLst>
                          <a:tab pos="6210935"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40000"/>
                        </a:lnSpc>
                        <a:spcAft>
                          <a:spcPts val="0"/>
                        </a:spcAft>
                        <a:tabLst>
                          <a:tab pos="6210935"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40000"/>
                        </a:lnSpc>
                        <a:spcAft>
                          <a:spcPts val="0"/>
                        </a:spcAft>
                        <a:tabLst>
                          <a:tab pos="6210935"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extLst>
                  <a:ext uri="{0D108BD9-81ED-4DB2-BD59-A6C34878D82A}">
                    <a16:rowId xmlns:a16="http://schemas.microsoft.com/office/drawing/2014/main" val="10000"/>
                  </a:ext>
                </a:extLst>
              </a:tr>
              <a:tr h="0">
                <a:tc>
                  <a:txBody>
                    <a:bodyPr/>
                    <a:lstStyle/>
                    <a:p>
                      <a:pPr algn="ctr" hangingPunct="0">
                        <a:lnSpc>
                          <a:spcPct val="14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第</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次</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4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第</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次</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28</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gn="ctr" hangingPunct="0">
                        <a:lnSpc>
                          <a:spcPct val="14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第</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次</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0">
                <a:tc>
                  <a:txBody>
                    <a:bodyPr/>
                    <a:lstStyle/>
                    <a:p>
                      <a:pPr algn="ctr" hangingPunct="0">
                        <a:lnSpc>
                          <a:spcPct val="14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第</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次</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28</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28</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pic>
        <p:nvPicPr>
          <p:cNvPr id="4" name="gyc315.jpg" descr="id:2147490739;FounderCES"/>
          <p:cNvPicPr/>
          <p:nvPr/>
        </p:nvPicPr>
        <p:blipFill>
          <a:blip r:embed="rId2"/>
          <a:stretch>
            <a:fillRect/>
          </a:stretch>
        </p:blipFill>
        <p:spPr>
          <a:xfrm>
            <a:off x="6252158" y="4087758"/>
            <a:ext cx="2052036" cy="1859405"/>
          </a:xfrm>
          <a:prstGeom prst="rect">
            <a:avLst/>
          </a:prstGeom>
        </p:spPr>
      </p:pic>
      <p:pic>
        <p:nvPicPr>
          <p:cNvPr id="5" name="gyc316.jpg" descr="id:2147490746;FounderCES"/>
          <p:cNvPicPr/>
          <p:nvPr/>
        </p:nvPicPr>
        <p:blipFill>
          <a:blip r:embed="rId3"/>
          <a:stretch>
            <a:fillRect/>
          </a:stretch>
        </p:blipFill>
        <p:spPr>
          <a:xfrm>
            <a:off x="8800454" y="3573016"/>
            <a:ext cx="2911376" cy="2185839"/>
          </a:xfrm>
          <a:prstGeom prst="rect">
            <a:avLst/>
          </a:prstGeom>
        </p:spPr>
      </p:pic>
      <p:sp>
        <p:nvSpPr>
          <p:cNvPr id="6" name="矩形 5"/>
          <p:cNvSpPr/>
          <p:nvPr/>
        </p:nvSpPr>
        <p:spPr>
          <a:xfrm>
            <a:off x="6972238" y="5758855"/>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7" name="矩形 6"/>
          <p:cNvSpPr/>
          <p:nvPr/>
        </p:nvSpPr>
        <p:spPr>
          <a:xfrm>
            <a:off x="9844764" y="5752177"/>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）小成同学测量通过灯泡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电流时，</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正常发光，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忽亮忽灭，他接下来的操作应该是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写出一条即可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315.jpg" descr="id:2147490739;FounderCES"/>
          <p:cNvPicPr/>
          <p:nvPr/>
        </p:nvPicPr>
        <p:blipFill>
          <a:blip r:embed="rId2"/>
          <a:stretch>
            <a:fillRect/>
          </a:stretch>
        </p:blipFill>
        <p:spPr>
          <a:xfrm>
            <a:off x="3286894" y="2505696"/>
            <a:ext cx="2052036" cy="1859405"/>
          </a:xfrm>
          <a:prstGeom prst="rect">
            <a:avLst/>
          </a:prstGeom>
        </p:spPr>
      </p:pic>
      <p:pic>
        <p:nvPicPr>
          <p:cNvPr id="4" name="gyc316.jpg" descr="id:2147490746;FounderCES"/>
          <p:cNvPicPr/>
          <p:nvPr/>
        </p:nvPicPr>
        <p:blipFill>
          <a:blip r:embed="rId3"/>
          <a:stretch>
            <a:fillRect/>
          </a:stretch>
        </p:blipFill>
        <p:spPr>
          <a:xfrm>
            <a:off x="6383238" y="1988840"/>
            <a:ext cx="2911376" cy="2185839"/>
          </a:xfrm>
          <a:prstGeom prst="rect">
            <a:avLst/>
          </a:prstGeom>
        </p:spPr>
      </p:pic>
      <p:sp>
        <p:nvSpPr>
          <p:cNvPr id="5" name="矩形 4"/>
          <p:cNvSpPr/>
          <p:nvPr/>
        </p:nvSpPr>
        <p:spPr>
          <a:xfrm>
            <a:off x="4006974" y="4176793"/>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6" name="矩形 5"/>
          <p:cNvSpPr/>
          <p:nvPr/>
        </p:nvSpPr>
        <p:spPr>
          <a:xfrm>
            <a:off x="7427548" y="4168001"/>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8" name="矩形 7"/>
          <p:cNvSpPr/>
          <p:nvPr/>
        </p:nvSpPr>
        <p:spPr>
          <a:xfrm>
            <a:off x="1387054" y="1196752"/>
            <a:ext cx="7606056" cy="576248"/>
          </a:xfrm>
          <a:prstGeom prst="rect">
            <a:avLst/>
          </a:prstGeom>
        </p:spPr>
        <p:txBody>
          <a:bodyPr wrap="square">
            <a:spAutoFit/>
          </a:bodyPr>
          <a:lstStyle/>
          <a:p>
            <a:pPr algn="just">
              <a:lnSpc>
                <a:spcPct val="150000"/>
              </a:lnSpc>
              <a:spcAft>
                <a:spcPts val="0"/>
              </a:spcAft>
              <a:tabLst>
                <a:tab pos="6210935" algn="l"/>
              </a:tabLst>
            </a:pPr>
            <a:r>
              <a:rPr lang="zh-CN" altLang="zh-CN" sz="2400">
                <a:cs typeface="Times New Roman" panose="02020603050405020304" pitchFamily="18" charset="0"/>
              </a:rPr>
              <a:t>检查</a:t>
            </a:r>
            <a:r>
              <a:rPr lang="en-US" altLang="zh-CN" sz="2400">
                <a:cs typeface="Times New Roman" panose="02020603050405020304" pitchFamily="18" charset="0"/>
              </a:rPr>
              <a:t>L</a:t>
            </a:r>
            <a:r>
              <a:rPr lang="en-US" altLang="zh-CN" sz="2400" baseline="-25000">
                <a:cs typeface="Times New Roman" panose="02020603050405020304" pitchFamily="18" charset="0"/>
              </a:rPr>
              <a:t>2</a:t>
            </a:r>
            <a:r>
              <a:rPr lang="zh-CN" altLang="zh-CN" sz="2400">
                <a:cs typeface="Times New Roman" panose="02020603050405020304" pitchFamily="18" charset="0"/>
              </a:rPr>
              <a:t>支路的接线柱是否连接好（</a:t>
            </a:r>
            <a:r>
              <a:rPr lang="zh-CN" altLang="zh-CN" sz="2400">
                <a:ea typeface="楷体" panose="02010609060101010101" pitchFamily="49" charset="-122"/>
                <a:cs typeface="Times New Roman" panose="02020603050405020304" pitchFamily="18" charset="0"/>
              </a:rPr>
              <a:t>或检查</a:t>
            </a:r>
            <a:r>
              <a:rPr lang="en-US" altLang="zh-CN" sz="2400">
                <a:cs typeface="Times New Roman" panose="02020603050405020304" pitchFamily="18" charset="0"/>
              </a:rPr>
              <a:t>L</a:t>
            </a:r>
            <a:r>
              <a:rPr lang="en-US" altLang="zh-CN" sz="2400" baseline="-25000">
                <a:cs typeface="Times New Roman" panose="02020603050405020304" pitchFamily="18" charset="0"/>
              </a:rPr>
              <a:t>2</a:t>
            </a:r>
            <a:r>
              <a:rPr lang="zh-CN" altLang="zh-CN" sz="2400">
                <a:ea typeface="楷体" panose="02010609060101010101" pitchFamily="49" charset="-122"/>
                <a:cs typeface="Times New Roman" panose="02020603050405020304" pitchFamily="18" charset="0"/>
              </a:rPr>
              <a:t>是否拧紧</a:t>
            </a:r>
            <a:r>
              <a:rPr lang="zh-CN" altLang="zh-CN" sz="2400">
                <a:cs typeface="Times New Roman" panose="02020603050405020304" pitchFamily="18" charset="0"/>
              </a:rPr>
              <a:t>）</a:t>
            </a:r>
            <a:endParaRPr lang="zh-CN" altLang="zh-CN" sz="1200">
              <a:solidFill>
                <a:srgbClr val="000000"/>
              </a:solidFill>
              <a:cs typeface="Times New Roman" panose="02020603050405020304" pitchFamily="18" charset="0"/>
            </a:endParaRPr>
          </a:p>
        </p:txBody>
      </p:sp>
      <p:sp>
        <p:nvSpPr>
          <p:cNvPr id="9" name="内容占位符 1"/>
          <p:cNvSpPr txBox="1"/>
          <p:nvPr/>
        </p:nvSpPr>
        <p:spPr bwMode="auto">
          <a:xfrm>
            <a:off x="360854" y="467501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此时是并联关系，若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正常发光，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忽亮忽灭，可能是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所在支路接触不良导致，可以检查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支路的接线柱是否连接好，或者检查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是否拧紧</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91915"/>
            <a:ext cx="11485848" cy="1130246"/>
          </a:xfrm>
        </p:spPr>
        <p:txBody>
          <a:bodyPr/>
          <a:lstStyle/>
          <a:p>
            <a:pPr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名师启发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此题为并联电路电流规律的探究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谨记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并联分流</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原则</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即干路电流等于各支路电流之和即可解决</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考点解读.eps" descr="id:2147490113;FounderCES"/>
          <p:cNvPicPr/>
          <p:nvPr/>
        </p:nvPicPr>
        <p:blipFill>
          <a:blip r:embed="rId2"/>
          <a:stretch>
            <a:fillRect/>
          </a:stretch>
        </p:blipFill>
        <p:spPr>
          <a:xfrm>
            <a:off x="360854" y="2418611"/>
            <a:ext cx="1815324" cy="616466"/>
          </a:xfrm>
          <a:prstGeom prst="rect">
            <a:avLst/>
          </a:prstGeom>
        </p:spPr>
      </p:pic>
      <p:sp>
        <p:nvSpPr>
          <p:cNvPr id="4" name="内容占位符 1"/>
          <p:cNvSpPr txBox="1"/>
          <p:nvPr/>
        </p:nvSpPr>
        <p:spPr bwMode="auto">
          <a:xfrm>
            <a:off x="360854" y="2962244"/>
            <a:ext cx="11485848" cy="1667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20725">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探究串</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并联电路电流的规律实验通常考查电路的连接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电流表的使用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电路故障分析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实验的操作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数据处理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实验的研究方法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实验结论和实验的评价等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题型多以实验探究题为主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1XB6.eps" descr="id:2147489480;FounderCES"/>
          <p:cNvPicPr/>
          <p:nvPr/>
        </p:nvPicPr>
        <p:blipFill>
          <a:blip r:embed="rId2"/>
          <a:stretch>
            <a:fillRect/>
          </a:stretch>
        </p:blipFill>
        <p:spPr>
          <a:xfrm>
            <a:off x="1056317" y="2187081"/>
            <a:ext cx="637609" cy="360040"/>
          </a:xfrm>
          <a:prstGeom prst="rect">
            <a:avLst/>
          </a:prstGeom>
        </p:spPr>
      </p:pic>
      <p:pic>
        <p:nvPicPr>
          <p:cNvPr id="4" name="21XB10.eps" descr="id:2147489690;FounderCES"/>
          <p:cNvPicPr/>
          <p:nvPr/>
        </p:nvPicPr>
        <p:blipFill>
          <a:blip r:embed="rId3"/>
          <a:stretch>
            <a:fillRect/>
          </a:stretch>
        </p:blipFill>
        <p:spPr>
          <a:xfrm>
            <a:off x="319031" y="1655360"/>
            <a:ext cx="1566663" cy="373214"/>
          </a:xfrm>
          <a:prstGeom prst="rect">
            <a:avLst/>
          </a:prstGeom>
        </p:spPr>
      </p:pic>
      <p:sp>
        <p:nvSpPr>
          <p:cNvPr id="2" name="内容占位符 1"/>
          <p:cNvSpPr>
            <a:spLocks noGrp="1"/>
          </p:cNvSpPr>
          <p:nvPr>
            <p:ph idx="1"/>
          </p:nvPr>
        </p:nvSpPr>
        <p:spPr>
          <a:xfrm>
            <a:off x="360854" y="1484784"/>
            <a:ext cx="11485848" cy="4214102"/>
          </a:xfrm>
        </p:spPr>
        <p:txBody>
          <a:bodyPr/>
          <a:lstStyle/>
          <a:p>
            <a:pPr hangingPunct="0">
              <a:spcAft>
                <a:spcPts val="0"/>
              </a:spcAft>
              <a:tabLst>
                <a:tab pos="6210935" algn="l"/>
              </a:tabLst>
            </a:pPr>
            <a:r>
              <a:rPr lang="en-US"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chemeClr val="bg1"/>
                </a:solidFill>
                <a:latin typeface="Times New Roman" panose="02020603050405020304" pitchFamily="18" charset="0"/>
                <a:ea typeface="黑体" panose="02010609060101010101" pitchFamily="49" charset="-122"/>
                <a:cs typeface="Times New Roman" panose="02020603050405020304" pitchFamily="18" charset="0"/>
              </a:rPr>
              <a:t>易错点</a:t>
            </a:r>
            <a:r>
              <a:rPr lang="en-US" altLang="zh-CN">
                <a:solidFill>
                  <a:schemeClr val="bg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chemeClr val="bg1"/>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2A938C"/>
                </a:solidFill>
                <a:latin typeface="Times New Roman" panose="02020603050405020304" pitchFamily="18" charset="0"/>
                <a:ea typeface="黑体" panose="02010609060101010101" pitchFamily="49" charset="-122"/>
                <a:cs typeface="Times New Roman" panose="02020603050405020304" pitchFamily="18" charset="0"/>
              </a:rPr>
              <a:t>物体互相作用时</a:t>
            </a:r>
            <a:r>
              <a:rPr lang="zh-CN" altLang="zh-CN">
                <a:solidFill>
                  <a:srgbClr val="2A938C"/>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A938C"/>
                </a:solidFill>
                <a:latin typeface="Times New Roman" panose="02020603050405020304" pitchFamily="18" charset="0"/>
                <a:ea typeface="黑体" panose="02010609060101010101" pitchFamily="49" charset="-122"/>
                <a:cs typeface="Times New Roman" panose="02020603050405020304" pitchFamily="18" charset="0"/>
              </a:rPr>
              <a:t>对带电性质的判断易出错</a:t>
            </a:r>
            <a:endParaRPr lang="zh-CN" altLang="zh-CN" sz="1200">
              <a:solidFill>
                <a:srgbClr val="2A938C"/>
              </a:solidFill>
              <a:latin typeface="Times New Roman" panose="02020603050405020304" pitchFamily="18" charset="0"/>
              <a:ea typeface="宋体" panose="02010600030101010101" pitchFamily="2" charset="-122"/>
              <a:cs typeface="Times New Roman" panose="02020603050405020304" pitchFamily="18" charset="0"/>
            </a:endParaRPr>
          </a:p>
          <a:p>
            <a:pPr indent="720725" hangingPunct="0">
              <a:spcAft>
                <a:spcPts val="0"/>
              </a:spcAft>
              <a:tabLst>
                <a:tab pos="6210935" algn="l"/>
              </a:tabLst>
            </a:pPr>
            <a:r>
              <a:rPr lang="zh-CN" altLang="zh-CN">
                <a:solidFill>
                  <a:srgbClr val="FFFFFF"/>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a:solidFill>
                  <a:srgbClr val="FFFFFF"/>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广东珠海香洲区期中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）用绝缘细线悬挂甲、乙、丙三个轻质小球及带电棒，相互作用情况如图所示，则（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甲带负电</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乙带负电</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丙不带电</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丙带负电</a:t>
            </a:r>
            <a:endPar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6210935" algn="l"/>
              </a:tabLst>
            </a:pP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3Xb4.eps" descr="id:2147489683;FounderCES"/>
          <p:cNvPicPr/>
          <p:nvPr/>
        </p:nvPicPr>
        <p:blipFill>
          <a:blip r:embed="rId4"/>
          <a:stretch>
            <a:fillRect/>
          </a:stretch>
        </p:blipFill>
        <p:spPr>
          <a:xfrm>
            <a:off x="3115232" y="908720"/>
            <a:ext cx="5977091" cy="549776"/>
          </a:xfrm>
          <a:prstGeom prst="rect">
            <a:avLst/>
          </a:prstGeom>
        </p:spPr>
      </p:pic>
      <p:pic>
        <p:nvPicPr>
          <p:cNvPr id="6" name="gyc317.jpg" descr="id:2147490804;FounderCES"/>
          <p:cNvPicPr/>
          <p:nvPr/>
        </p:nvPicPr>
        <p:blipFill>
          <a:blip r:embed="rId5"/>
          <a:stretch>
            <a:fillRect/>
          </a:stretch>
        </p:blipFill>
        <p:spPr>
          <a:xfrm>
            <a:off x="4583039" y="3451594"/>
            <a:ext cx="5832648" cy="1508254"/>
          </a:xfrm>
          <a:prstGeom prst="rect">
            <a:avLst/>
          </a:prstGeom>
        </p:spPr>
      </p:pic>
      <p:sp>
        <p:nvSpPr>
          <p:cNvPr id="8" name="矩形 7"/>
          <p:cNvSpPr/>
          <p:nvPr/>
        </p:nvSpPr>
        <p:spPr>
          <a:xfrm>
            <a:off x="5757838" y="2577292"/>
            <a:ext cx="407484" cy="579967"/>
          </a:xfrm>
          <a:prstGeom prst="rect">
            <a:avLst/>
          </a:prstGeom>
        </p:spPr>
        <p:txBody>
          <a:bodyPr wrap="none">
            <a:spAutoFit/>
          </a:bodyPr>
          <a:lstStyle/>
          <a:p>
            <a:pPr algn="just">
              <a:lnSpc>
                <a:spcPct val="150000"/>
              </a:lnSpc>
              <a:spcAft>
                <a:spcPts val="0"/>
              </a:spcAft>
              <a:tabLst>
                <a:tab pos="6210935" algn="l"/>
              </a:tabLst>
            </a:pPr>
            <a:r>
              <a:rPr lang="en-US" altLang="zh-CN" sz="2400">
                <a:cs typeface="Times New Roman" panose="02020603050405020304" pitchFamily="18" charset="0"/>
              </a:rPr>
              <a:t>C</a:t>
            </a:r>
            <a:endParaRPr lang="zh-CN" altLang="zh-CN" sz="120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3XB2.eps" descr="id:2147489452;FounderCES"/>
          <p:cNvPicPr/>
          <p:nvPr/>
        </p:nvPicPr>
        <p:blipFill>
          <a:blip r:embed="rId2"/>
          <a:stretch>
            <a:fillRect/>
          </a:stretch>
        </p:blipFill>
        <p:spPr>
          <a:xfrm>
            <a:off x="3106660" y="692696"/>
            <a:ext cx="5977091" cy="549547"/>
          </a:xfrm>
          <a:prstGeom prst="rect">
            <a:avLst/>
          </a:prstGeom>
        </p:spPr>
      </p:pic>
      <p:pic>
        <p:nvPicPr>
          <p:cNvPr id="4" name="15章导图.jpg" descr="id:2147490529;FounderCES"/>
          <p:cNvPicPr/>
          <p:nvPr/>
        </p:nvPicPr>
        <p:blipFill>
          <a:blip r:embed="rId3">
            <a:clrChange>
              <a:clrFrom>
                <a:srgbClr val="FFFFFE"/>
              </a:clrFrom>
              <a:clrTo>
                <a:srgbClr val="FFFFFE">
                  <a:alpha val="0"/>
                </a:srgbClr>
              </a:clrTo>
            </a:clrChange>
          </a:blip>
          <a:stretch>
            <a:fillRect/>
          </a:stretch>
        </p:blipFill>
        <p:spPr>
          <a:xfrm>
            <a:off x="664552" y="1389643"/>
            <a:ext cx="10861305" cy="4775661"/>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同种电荷相互排斥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异种电荷相互吸引且带电体具有吸引轻小物体的性质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图中带电棒带正电时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与甲相互排斥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则甲带正电</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甲</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乙相互排斥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则乙带正电</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错误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带电棒不管带正电还是带负电均能吸引丙</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根据带电体可以吸引不带电的轻小物体可知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丙不带电</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正确</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错误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317.jpg" descr="id:2147490804;FounderCES"/>
          <p:cNvPicPr/>
          <p:nvPr/>
        </p:nvPicPr>
        <p:blipFill>
          <a:blip r:embed="rId2"/>
          <a:stretch>
            <a:fillRect/>
          </a:stretch>
        </p:blipFill>
        <p:spPr>
          <a:xfrm>
            <a:off x="3216151" y="3063115"/>
            <a:ext cx="5832648" cy="1508254"/>
          </a:xfrm>
          <a:prstGeom prst="rect">
            <a:avLst/>
          </a:prstGeom>
        </p:spPr>
      </p:pic>
      <p:sp>
        <p:nvSpPr>
          <p:cNvPr id="4" name="内容占位符 1"/>
          <p:cNvSpPr txBox="1"/>
          <p:nvPr/>
        </p:nvSpPr>
        <p:spPr bwMode="auto">
          <a:xfrm>
            <a:off x="360854" y="524551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20725" eaLnBrk="1" hangingPunct="0">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带电体具有吸引轻小物体的性质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电荷间相互作用的规律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同种电荷相互排斥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异种电荷相互吸引</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5" name="组合 4"/>
          <p:cNvGrpSpPr/>
          <p:nvPr/>
        </p:nvGrpSpPr>
        <p:grpSpPr>
          <a:xfrm>
            <a:off x="360854" y="4651052"/>
            <a:ext cx="1413327" cy="543932"/>
            <a:chOff x="2854846" y="2060848"/>
            <a:chExt cx="1413327" cy="543932"/>
          </a:xfrm>
        </p:grpSpPr>
        <p:pic>
          <p:nvPicPr>
            <p:cNvPr id="6" name="21辨析9.eps" descr="id:2147489704;FounderCES"/>
            <p:cNvPicPr/>
            <p:nvPr/>
          </p:nvPicPr>
          <p:blipFill rotWithShape="1">
            <a:blip r:embed="rId3"/>
            <a:srcRect r="80822" b="92131"/>
            <a:stretch>
              <a:fillRect/>
            </a:stretch>
          </p:blipFill>
          <p:spPr>
            <a:xfrm>
              <a:off x="2854846" y="2060848"/>
              <a:ext cx="1413327" cy="543932"/>
            </a:xfrm>
            <a:prstGeom prst="rect">
              <a:avLst/>
            </a:prstGeom>
          </p:spPr>
        </p:pic>
        <p:pic>
          <p:nvPicPr>
            <p:cNvPr id="7" name="图片 6"/>
            <p:cNvPicPr>
              <a:picLocks noChangeAspect="1"/>
            </p:cNvPicPr>
            <p:nvPr/>
          </p:nvPicPr>
          <p:blipFill>
            <a:blip r:embed="rId4"/>
            <a:stretch>
              <a:fillRect/>
            </a:stretch>
          </p:blipFill>
          <p:spPr>
            <a:xfrm>
              <a:off x="2923302" y="2478880"/>
              <a:ext cx="45719" cy="125899"/>
            </a:xfrm>
            <a:prstGeom prst="rect">
              <a:avLst/>
            </a:prstGeom>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584"/>
            <a:ext cx="11485848" cy="3346237"/>
          </a:xfrm>
        </p:spPr>
        <p:txBody>
          <a:bodyPr/>
          <a:lstStyle/>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如图所示，利用静电喷漆枪给物件上漆，涂料小液滴之间相互排斥，但被物件吸引</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物件一定带负电</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物件一定不带电</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小液滴可能不带电</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小液滴一定带同种电荷</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巩固特训.eps" descr="id:2147489719;FounderCES"/>
          <p:cNvPicPr/>
          <p:nvPr/>
        </p:nvPicPr>
        <p:blipFill>
          <a:blip r:embed="rId2"/>
          <a:stretch>
            <a:fillRect/>
          </a:stretch>
        </p:blipFill>
        <p:spPr>
          <a:xfrm>
            <a:off x="262558" y="818289"/>
            <a:ext cx="1658651" cy="431909"/>
          </a:xfrm>
          <a:prstGeom prst="rect">
            <a:avLst/>
          </a:prstGeom>
        </p:spPr>
      </p:pic>
      <p:pic>
        <p:nvPicPr>
          <p:cNvPr id="4" name="gh256.jpg" descr="id:2147490825;FounderCES"/>
          <p:cNvPicPr/>
          <p:nvPr/>
        </p:nvPicPr>
        <p:blipFill>
          <a:blip r:embed="rId3"/>
          <a:stretch>
            <a:fillRect/>
          </a:stretch>
        </p:blipFill>
        <p:spPr>
          <a:xfrm>
            <a:off x="5303118" y="2492896"/>
            <a:ext cx="4490649" cy="1502331"/>
          </a:xfrm>
          <a:prstGeom prst="rect">
            <a:avLst/>
          </a:prstGeom>
        </p:spPr>
      </p:pic>
      <p:sp>
        <p:nvSpPr>
          <p:cNvPr id="6" name="矩形 5"/>
          <p:cNvSpPr/>
          <p:nvPr/>
        </p:nvSpPr>
        <p:spPr>
          <a:xfrm>
            <a:off x="7031310" y="3910165"/>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7" name="矩形 6"/>
          <p:cNvSpPr/>
          <p:nvPr/>
        </p:nvSpPr>
        <p:spPr>
          <a:xfrm>
            <a:off x="1655923" y="1879992"/>
            <a:ext cx="407484" cy="579967"/>
          </a:xfrm>
          <a:prstGeom prst="rect">
            <a:avLst/>
          </a:prstGeom>
        </p:spPr>
        <p:txBody>
          <a:bodyPr wrap="none">
            <a:spAutoFit/>
          </a:bodyPr>
          <a:lstStyle/>
          <a:p>
            <a:pPr algn="just">
              <a:lnSpc>
                <a:spcPct val="150000"/>
              </a:lnSpc>
              <a:spcAft>
                <a:spcPts val="0"/>
              </a:spcAft>
              <a:tabLst>
                <a:tab pos="6210935" algn="l"/>
              </a:tabLst>
            </a:pPr>
            <a:r>
              <a:rPr lang="en-US" altLang="zh-CN" sz="2400">
                <a:cs typeface="Times New Roman" panose="02020603050405020304" pitchFamily="18" charset="0"/>
              </a:rPr>
              <a:t>D</a:t>
            </a:r>
            <a:endParaRPr lang="zh-CN" altLang="zh-CN" sz="1200">
              <a:solidFill>
                <a:srgbClr val="000000"/>
              </a:solidFill>
              <a:cs typeface="Times New Roman" panose="02020603050405020304" pitchFamily="18" charset="0"/>
            </a:endParaRPr>
          </a:p>
        </p:txBody>
      </p:sp>
      <p:sp>
        <p:nvSpPr>
          <p:cNvPr id="8" name="内容占位符 1"/>
          <p:cNvSpPr txBox="1"/>
          <p:nvPr/>
        </p:nvSpPr>
        <p:spPr bwMode="auto">
          <a:xfrm>
            <a:off x="360854" y="458112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喷枪喷出的涂料小液滴相互排斥而散开，所以带同种电荷；涂料小液滴被喷涂的物件吸引，物件有两种可能：</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带异种电荷，因异种电荷相互吸引；</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不带电，带电的小液滴吸附在不带电的物件表面</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综上分析，故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1XB10.eps" descr="id:2147489690;FounderCES"/>
          <p:cNvPicPr/>
          <p:nvPr/>
        </p:nvPicPr>
        <p:blipFill>
          <a:blip r:embed="rId2"/>
          <a:stretch>
            <a:fillRect/>
          </a:stretch>
        </p:blipFill>
        <p:spPr>
          <a:xfrm>
            <a:off x="319031" y="916223"/>
            <a:ext cx="1566663" cy="373214"/>
          </a:xfrm>
          <a:prstGeom prst="rect">
            <a:avLst/>
          </a:prstGeom>
        </p:spPr>
      </p:pic>
      <p:pic>
        <p:nvPicPr>
          <p:cNvPr id="4" name="21XB6.eps" descr="id:2147489480;FounderCES"/>
          <p:cNvPicPr/>
          <p:nvPr/>
        </p:nvPicPr>
        <p:blipFill>
          <a:blip r:embed="rId3"/>
          <a:stretch>
            <a:fillRect/>
          </a:stretch>
        </p:blipFill>
        <p:spPr>
          <a:xfrm>
            <a:off x="1082693" y="1447944"/>
            <a:ext cx="637609" cy="360040"/>
          </a:xfrm>
          <a:prstGeom prst="rect">
            <a:avLst/>
          </a:prstGeom>
        </p:spPr>
      </p:pic>
      <p:sp>
        <p:nvSpPr>
          <p:cNvPr id="2" name="内容占位符 1"/>
          <p:cNvSpPr>
            <a:spLocks noGrp="1"/>
          </p:cNvSpPr>
          <p:nvPr>
            <p:ph idx="1"/>
          </p:nvPr>
        </p:nvSpPr>
        <p:spPr>
          <a:xfrm>
            <a:off x="360854" y="746120"/>
            <a:ext cx="11485848" cy="3346237"/>
          </a:xfrm>
        </p:spPr>
        <p:txBody>
          <a:bodyPr/>
          <a:lstStyle/>
          <a:p>
            <a:pPr hangingPunct="0">
              <a:spcAft>
                <a:spcPts val="0"/>
              </a:spcAft>
              <a:tabLst>
                <a:tab pos="6210935" algn="l"/>
              </a:tabLst>
            </a:pPr>
            <a:r>
              <a:rPr lang="en-US" altLang="zh-CN">
                <a:solidFill>
                  <a:schemeClr val="bg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chemeClr val="bg1"/>
                </a:solidFill>
                <a:latin typeface="Times New Roman" panose="02020603050405020304" pitchFamily="18" charset="0"/>
                <a:ea typeface="黑体" panose="02010609060101010101" pitchFamily="49" charset="-122"/>
                <a:cs typeface="Times New Roman" panose="02020603050405020304" pitchFamily="18" charset="0"/>
              </a:rPr>
              <a:t>易错点</a:t>
            </a:r>
            <a:r>
              <a:rPr lang="en-US" altLang="zh-CN">
                <a:solidFill>
                  <a:schemeClr val="bg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chemeClr val="bg1"/>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2A938C"/>
                </a:solidFill>
                <a:latin typeface="Times New Roman" panose="02020603050405020304" pitchFamily="18" charset="0"/>
                <a:ea typeface="黑体" panose="02010609060101010101" pitchFamily="49" charset="-122"/>
                <a:cs typeface="Times New Roman" panose="02020603050405020304" pitchFamily="18" charset="0"/>
              </a:rPr>
              <a:t>不能正确判断串联电路和并联电路</a:t>
            </a:r>
            <a:endParaRPr lang="zh-CN" altLang="zh-CN" sz="1200">
              <a:solidFill>
                <a:srgbClr val="2A938C"/>
              </a:solidFill>
              <a:latin typeface="Times New Roman" panose="02020603050405020304" pitchFamily="18" charset="0"/>
              <a:ea typeface="宋体" panose="02010600030101010101" pitchFamily="2" charset="-122"/>
              <a:cs typeface="Times New Roman" panose="02020603050405020304" pitchFamily="18" charset="0"/>
            </a:endParaRPr>
          </a:p>
          <a:p>
            <a:pPr indent="720725" hangingPunct="0">
              <a:spcAft>
                <a:spcPts val="0"/>
              </a:spcAft>
              <a:tabLst>
                <a:tab pos="6210935" algn="l"/>
              </a:tabLst>
            </a:pPr>
            <a:r>
              <a:rPr lang="zh-CN" altLang="zh-CN">
                <a:solidFill>
                  <a:srgbClr val="FFFFFF"/>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a:solidFill>
                  <a:srgbClr val="FFFFFF"/>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如图所示的电路图中，三个灯泡不属于并联的是（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C	                                        D</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kk494.jpg" descr="id:2147490846;FounderCES"/>
          <p:cNvPicPr/>
          <p:nvPr/>
        </p:nvPicPr>
        <p:blipFill>
          <a:blip r:embed="rId4"/>
          <a:stretch>
            <a:fillRect/>
          </a:stretch>
        </p:blipFill>
        <p:spPr>
          <a:xfrm>
            <a:off x="360854" y="2033945"/>
            <a:ext cx="1672985" cy="1570289"/>
          </a:xfrm>
          <a:prstGeom prst="rect">
            <a:avLst/>
          </a:prstGeom>
        </p:spPr>
      </p:pic>
      <p:pic>
        <p:nvPicPr>
          <p:cNvPr id="6" name="kk495.jpg" descr="id:2147490853;FounderCES"/>
          <p:cNvPicPr/>
          <p:nvPr/>
        </p:nvPicPr>
        <p:blipFill>
          <a:blip r:embed="rId5"/>
          <a:stretch>
            <a:fillRect/>
          </a:stretch>
        </p:blipFill>
        <p:spPr>
          <a:xfrm>
            <a:off x="3569895" y="2002299"/>
            <a:ext cx="1579843" cy="1489089"/>
          </a:xfrm>
          <a:prstGeom prst="rect">
            <a:avLst/>
          </a:prstGeom>
        </p:spPr>
      </p:pic>
      <p:pic>
        <p:nvPicPr>
          <p:cNvPr id="7" name="kk496.jpg" descr="id:2147490860;FounderCES"/>
          <p:cNvPicPr/>
          <p:nvPr/>
        </p:nvPicPr>
        <p:blipFill>
          <a:blip r:embed="rId6"/>
          <a:stretch>
            <a:fillRect/>
          </a:stretch>
        </p:blipFill>
        <p:spPr>
          <a:xfrm>
            <a:off x="6685794" y="2002299"/>
            <a:ext cx="1355345" cy="1541630"/>
          </a:xfrm>
          <a:prstGeom prst="rect">
            <a:avLst/>
          </a:prstGeom>
        </p:spPr>
      </p:pic>
      <p:pic>
        <p:nvPicPr>
          <p:cNvPr id="8" name="kk497.jpg" descr="id:2147490867;FounderCES"/>
          <p:cNvPicPr/>
          <p:nvPr/>
        </p:nvPicPr>
        <p:blipFill>
          <a:blip r:embed="rId7"/>
          <a:stretch>
            <a:fillRect/>
          </a:stretch>
        </p:blipFill>
        <p:spPr>
          <a:xfrm>
            <a:off x="10173318" y="2002299"/>
            <a:ext cx="1627608" cy="1633579"/>
          </a:xfrm>
          <a:prstGeom prst="rect">
            <a:avLst/>
          </a:prstGeom>
        </p:spPr>
      </p:pic>
      <p:sp>
        <p:nvSpPr>
          <p:cNvPr id="9" name="内容占位符 1"/>
          <p:cNvSpPr txBox="1"/>
          <p:nvPr/>
        </p:nvSpPr>
        <p:spPr bwMode="auto">
          <a:xfrm>
            <a:off x="360854" y="407707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由图</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串联以后再与灯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并联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所以不是并联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符合题意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由图可知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三个电路中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都是有三条电流的路径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并联在电源两端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都是并联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不符合题意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
        <p:nvSpPr>
          <p:cNvPr id="11" name="矩形 10"/>
          <p:cNvSpPr/>
          <p:nvPr/>
        </p:nvSpPr>
        <p:spPr>
          <a:xfrm>
            <a:off x="8606694" y="1295136"/>
            <a:ext cx="407484" cy="579967"/>
          </a:xfrm>
          <a:prstGeom prst="rect">
            <a:avLst/>
          </a:prstGeom>
        </p:spPr>
        <p:txBody>
          <a:bodyPr wrap="none">
            <a:spAutoFit/>
          </a:bodyPr>
          <a:lstStyle/>
          <a:p>
            <a:pPr algn="just">
              <a:lnSpc>
                <a:spcPct val="150000"/>
              </a:lnSpc>
              <a:spcAft>
                <a:spcPts val="0"/>
              </a:spcAft>
              <a:tabLst>
                <a:tab pos="6210935" algn="l"/>
              </a:tabLst>
            </a:pPr>
            <a:r>
              <a:rPr lang="en-US" altLang="zh-CN" sz="2400">
                <a:cs typeface="Times New Roman" panose="02020603050405020304" pitchFamily="18" charset="0"/>
              </a:rPr>
              <a:t>A</a:t>
            </a:r>
            <a:endParaRPr lang="zh-CN" altLang="zh-CN" sz="120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1"/>
          <p:cNvSpPr>
            <a:spLocks noGrp="1"/>
          </p:cNvSpPr>
          <p:nvPr>
            <p:ph idx="1"/>
          </p:nvPr>
        </p:nvSpPr>
        <p:spPr>
          <a:xfrm>
            <a:off x="360854" y="1616997"/>
            <a:ext cx="11485848" cy="3900235"/>
          </a:xfrm>
        </p:spPr>
        <p:txBody>
          <a:bodyPr/>
          <a:lstStyle/>
          <a:p>
            <a:pPr indent="720725"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串联电路的特点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连接特点是依次逐个相连</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无分支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工作特点是各用电器工作有关联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任意一个用电器不工作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其余用电器均停止工作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开关的控制特点是一只开关可控制所有用电器工作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且与开关的位置无关</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并联电路的特点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连接特点是各用电器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包括跟用电器相连的开关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首首相连</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尾尾相连</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并列连接在电路两点之间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工作特点是某一条支路断开时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其他支路上的用电器照常工作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开关的控制特点是干路上的开关可以控制所有用电器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而支路上的开关只能控制所在支路上的用电器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8" name="组合 7"/>
          <p:cNvGrpSpPr/>
          <p:nvPr/>
        </p:nvGrpSpPr>
        <p:grpSpPr>
          <a:xfrm>
            <a:off x="360854" y="1094357"/>
            <a:ext cx="1413327" cy="543932"/>
            <a:chOff x="2854846" y="2060848"/>
            <a:chExt cx="1413327" cy="543932"/>
          </a:xfrm>
        </p:grpSpPr>
        <p:pic>
          <p:nvPicPr>
            <p:cNvPr id="9" name="21辨析9.eps" descr="id:2147489704;FounderCES"/>
            <p:cNvPicPr/>
            <p:nvPr/>
          </p:nvPicPr>
          <p:blipFill rotWithShape="1">
            <a:blip r:embed="rId2"/>
            <a:srcRect r="80822" b="92131"/>
            <a:stretch>
              <a:fillRect/>
            </a:stretch>
          </p:blipFill>
          <p:spPr>
            <a:xfrm>
              <a:off x="2854846" y="2060848"/>
              <a:ext cx="1413327" cy="543932"/>
            </a:xfrm>
            <a:prstGeom prst="rect">
              <a:avLst/>
            </a:prstGeom>
          </p:spPr>
        </p:pic>
        <p:pic>
          <p:nvPicPr>
            <p:cNvPr id="10" name="图片 9"/>
            <p:cNvPicPr>
              <a:picLocks noChangeAspect="1"/>
            </p:cNvPicPr>
            <p:nvPr/>
          </p:nvPicPr>
          <p:blipFill>
            <a:blip r:embed="rId3"/>
            <a:stretch>
              <a:fillRect/>
            </a:stretch>
          </p:blipFill>
          <p:spPr>
            <a:xfrm>
              <a:off x="2923302" y="2478880"/>
              <a:ext cx="45719" cy="125899"/>
            </a:xfrm>
            <a:prstGeom prst="rect">
              <a:avLst/>
            </a:prstGeom>
          </p:spPr>
        </p:pic>
      </p:gr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43167"/>
            <a:ext cx="11485848" cy="3346237"/>
          </a:xfrm>
        </p:spPr>
        <p:txBody>
          <a:bodyPr/>
          <a:lstStyle/>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北京海淀区期中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）如图所示的电路中，开关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闭合后，两盏电灯串联的电路是（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C	                          D</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巩固特训.eps" descr="id:2147489719;FounderCES"/>
          <p:cNvPicPr/>
          <p:nvPr/>
        </p:nvPicPr>
        <p:blipFill>
          <a:blip r:embed="rId2"/>
          <a:stretch>
            <a:fillRect/>
          </a:stretch>
        </p:blipFill>
        <p:spPr>
          <a:xfrm>
            <a:off x="262558" y="764704"/>
            <a:ext cx="1658651" cy="431909"/>
          </a:xfrm>
          <a:prstGeom prst="rect">
            <a:avLst/>
          </a:prstGeom>
        </p:spPr>
      </p:pic>
      <p:pic>
        <p:nvPicPr>
          <p:cNvPr id="4" name="gyc318a.jpg" descr="id:2147490888;FounderCES"/>
          <p:cNvPicPr/>
          <p:nvPr/>
        </p:nvPicPr>
        <p:blipFill>
          <a:blip r:embed="rId3"/>
          <a:stretch>
            <a:fillRect/>
          </a:stretch>
        </p:blipFill>
        <p:spPr>
          <a:xfrm>
            <a:off x="504808" y="2440113"/>
            <a:ext cx="1668907" cy="1443998"/>
          </a:xfrm>
          <a:prstGeom prst="rect">
            <a:avLst/>
          </a:prstGeom>
        </p:spPr>
      </p:pic>
      <p:pic>
        <p:nvPicPr>
          <p:cNvPr id="5" name="gyc318b.jpg" descr="id:2147490895;FounderCES"/>
          <p:cNvPicPr/>
          <p:nvPr/>
        </p:nvPicPr>
        <p:blipFill>
          <a:blip r:embed="rId4"/>
          <a:stretch>
            <a:fillRect/>
          </a:stretch>
        </p:blipFill>
        <p:spPr>
          <a:xfrm>
            <a:off x="3718942" y="1993585"/>
            <a:ext cx="1630228" cy="1911005"/>
          </a:xfrm>
          <a:prstGeom prst="rect">
            <a:avLst/>
          </a:prstGeom>
        </p:spPr>
      </p:pic>
      <p:pic>
        <p:nvPicPr>
          <p:cNvPr id="6" name="gyc318c.jpg" descr="id:2147490902;FounderCES"/>
          <p:cNvPicPr/>
          <p:nvPr/>
        </p:nvPicPr>
        <p:blipFill>
          <a:blip r:embed="rId5"/>
          <a:stretch>
            <a:fillRect/>
          </a:stretch>
        </p:blipFill>
        <p:spPr>
          <a:xfrm>
            <a:off x="7103318" y="2592670"/>
            <a:ext cx="1724776" cy="1277825"/>
          </a:xfrm>
          <a:prstGeom prst="rect">
            <a:avLst/>
          </a:prstGeom>
        </p:spPr>
      </p:pic>
      <p:pic>
        <p:nvPicPr>
          <p:cNvPr id="7" name="gyc318d.jpg" descr="id:2147490909;FounderCES"/>
          <p:cNvPicPr/>
          <p:nvPr/>
        </p:nvPicPr>
        <p:blipFill>
          <a:blip r:embed="rId6"/>
          <a:stretch>
            <a:fillRect/>
          </a:stretch>
        </p:blipFill>
        <p:spPr>
          <a:xfrm>
            <a:off x="9911630" y="2634731"/>
            <a:ext cx="1624498" cy="1250605"/>
          </a:xfrm>
          <a:prstGeom prst="rect">
            <a:avLst/>
          </a:prstGeom>
        </p:spPr>
      </p:pic>
      <p:sp>
        <p:nvSpPr>
          <p:cNvPr id="9" name="矩形 8"/>
          <p:cNvSpPr/>
          <p:nvPr/>
        </p:nvSpPr>
        <p:spPr>
          <a:xfrm>
            <a:off x="1806464" y="1817236"/>
            <a:ext cx="407484" cy="461665"/>
          </a:xfrm>
          <a:prstGeom prst="rect">
            <a:avLst/>
          </a:prstGeom>
        </p:spPr>
        <p:txBody>
          <a:bodyPr wrap="none">
            <a:spAutoFit/>
          </a:bodyPr>
          <a:lstStyle/>
          <a:p>
            <a:r>
              <a:rPr lang="en-US" altLang="zh-CN" sz="2400"/>
              <a:t>D</a:t>
            </a:r>
            <a:endParaRPr lang="zh-CN" altLang="en-US"/>
          </a:p>
        </p:txBody>
      </p:sp>
      <p:sp>
        <p:nvSpPr>
          <p:cNvPr id="10" name="内容占位符 1"/>
          <p:cNvSpPr txBox="1"/>
          <p:nvPr/>
        </p:nvSpPr>
        <p:spPr bwMode="auto">
          <a:xfrm>
            <a:off x="360854" y="4277033"/>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中当开关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闭合后，电路有两条支路，两盏电灯并联，</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不符合题意；图</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中当开关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闭合后，电路有两条支路，两盏电灯并联，</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不符合题意；图</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中当开关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被短路，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不符合题意；图</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中当开关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闭合后，电路只有一条通路，两盏电灯串联，</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符合题意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1XB10.eps" descr="id:2147489690;FounderCES"/>
          <p:cNvPicPr/>
          <p:nvPr/>
        </p:nvPicPr>
        <p:blipFill>
          <a:blip r:embed="rId2"/>
          <a:stretch>
            <a:fillRect/>
          </a:stretch>
        </p:blipFill>
        <p:spPr>
          <a:xfrm>
            <a:off x="319031" y="1646095"/>
            <a:ext cx="1566663" cy="373214"/>
          </a:xfrm>
          <a:prstGeom prst="rect">
            <a:avLst/>
          </a:prstGeom>
        </p:spPr>
      </p:pic>
      <p:pic>
        <p:nvPicPr>
          <p:cNvPr id="5" name="21XB6.eps" descr="id:2147489480;FounderCES"/>
          <p:cNvPicPr/>
          <p:nvPr/>
        </p:nvPicPr>
        <p:blipFill>
          <a:blip r:embed="rId3"/>
          <a:stretch>
            <a:fillRect/>
          </a:stretch>
        </p:blipFill>
        <p:spPr>
          <a:xfrm>
            <a:off x="1111879" y="2195400"/>
            <a:ext cx="637609" cy="360040"/>
          </a:xfrm>
          <a:prstGeom prst="rect">
            <a:avLst/>
          </a:prstGeom>
        </p:spPr>
      </p:pic>
      <p:sp>
        <p:nvSpPr>
          <p:cNvPr id="2" name="内容占位符 1"/>
          <p:cNvSpPr>
            <a:spLocks noGrp="1"/>
          </p:cNvSpPr>
          <p:nvPr>
            <p:ph idx="1"/>
          </p:nvPr>
        </p:nvSpPr>
        <p:spPr>
          <a:xfrm>
            <a:off x="360854" y="1484784"/>
            <a:ext cx="11485848" cy="3903954"/>
          </a:xfrm>
        </p:spPr>
        <p:txBody>
          <a:bodyPr/>
          <a:lstStyle/>
          <a:p>
            <a:pPr hangingPunct="0">
              <a:spcAft>
                <a:spcPts val="0"/>
              </a:spcAft>
              <a:tabLst>
                <a:tab pos="6210935" algn="l"/>
              </a:tabLst>
            </a:pPr>
            <a:r>
              <a:rPr lang="en-US" altLang="zh-CN">
                <a:solidFill>
                  <a:schemeClr val="bg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chemeClr val="bg1"/>
                </a:solidFill>
                <a:latin typeface="Times New Roman" panose="02020603050405020304" pitchFamily="18" charset="0"/>
                <a:ea typeface="黑体" panose="02010609060101010101" pitchFamily="49" charset="-122"/>
                <a:cs typeface="Times New Roman" panose="02020603050405020304" pitchFamily="18" charset="0"/>
              </a:rPr>
              <a:t>易错点</a:t>
            </a:r>
            <a:r>
              <a:rPr lang="en-US" altLang="zh-CN">
                <a:solidFill>
                  <a:schemeClr val="bg1"/>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chemeClr val="bg1"/>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2A938C"/>
                </a:solidFill>
                <a:latin typeface="Times New Roman" panose="02020603050405020304" pitchFamily="18" charset="0"/>
                <a:ea typeface="黑体" panose="02010609060101010101" pitchFamily="49" charset="-122"/>
                <a:cs typeface="Times New Roman" panose="02020603050405020304" pitchFamily="18" charset="0"/>
              </a:rPr>
              <a:t>不会正确使用电流表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20725" hangingPunct="0">
              <a:spcAft>
                <a:spcPts val="0"/>
              </a:spcAft>
              <a:tabLst>
                <a:tab pos="6210935" algn="l"/>
              </a:tabLst>
            </a:pPr>
            <a:r>
              <a:rPr lang="zh-CN" altLang="zh-CN">
                <a:solidFill>
                  <a:srgbClr val="FFFFFF"/>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a:solidFill>
                  <a:srgbClr val="FFFFFF"/>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天津静海区期中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）在如图所示的四幅电路图中，开关闭合时电流表能够测灯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B                                        C	                          D</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gyc319a.jpg" descr="id:2147490930;FounderCES"/>
          <p:cNvPicPr/>
          <p:nvPr/>
        </p:nvPicPr>
        <p:blipFill>
          <a:blip r:embed="rId4"/>
          <a:stretch>
            <a:fillRect/>
          </a:stretch>
        </p:blipFill>
        <p:spPr>
          <a:xfrm>
            <a:off x="456465" y="3202823"/>
            <a:ext cx="1733518" cy="1641650"/>
          </a:xfrm>
          <a:prstGeom prst="rect">
            <a:avLst/>
          </a:prstGeom>
        </p:spPr>
      </p:pic>
      <p:pic>
        <p:nvPicPr>
          <p:cNvPr id="7" name="gyc319b.jpg" descr="id:2147490937;FounderCES"/>
          <p:cNvPicPr/>
          <p:nvPr/>
        </p:nvPicPr>
        <p:blipFill>
          <a:blip r:embed="rId5"/>
          <a:stretch>
            <a:fillRect/>
          </a:stretch>
        </p:blipFill>
        <p:spPr>
          <a:xfrm>
            <a:off x="3601203" y="3643526"/>
            <a:ext cx="1730855" cy="1200947"/>
          </a:xfrm>
          <a:prstGeom prst="rect">
            <a:avLst/>
          </a:prstGeom>
        </p:spPr>
      </p:pic>
      <p:pic>
        <p:nvPicPr>
          <p:cNvPr id="8" name="gyc319c.jpg" descr="id:2147490944;FounderCES"/>
          <p:cNvPicPr/>
          <p:nvPr/>
        </p:nvPicPr>
        <p:blipFill>
          <a:blip r:embed="rId6"/>
          <a:stretch>
            <a:fillRect/>
          </a:stretch>
        </p:blipFill>
        <p:spPr>
          <a:xfrm>
            <a:off x="6743278" y="3630212"/>
            <a:ext cx="1802752" cy="1214261"/>
          </a:xfrm>
          <a:prstGeom prst="rect">
            <a:avLst/>
          </a:prstGeom>
        </p:spPr>
      </p:pic>
      <p:pic>
        <p:nvPicPr>
          <p:cNvPr id="9" name="gyc319d.jpg" descr="id:2147490951;FounderCES"/>
          <p:cNvPicPr/>
          <p:nvPr/>
        </p:nvPicPr>
        <p:blipFill>
          <a:blip r:embed="rId7"/>
          <a:stretch>
            <a:fillRect/>
          </a:stretch>
        </p:blipFill>
        <p:spPr>
          <a:xfrm>
            <a:off x="9886685" y="3369252"/>
            <a:ext cx="1728192" cy="1475221"/>
          </a:xfrm>
          <a:prstGeom prst="rect">
            <a:avLst/>
          </a:prstGeom>
        </p:spPr>
      </p:pic>
      <p:sp>
        <p:nvSpPr>
          <p:cNvPr id="11" name="矩形 10"/>
          <p:cNvSpPr/>
          <p:nvPr/>
        </p:nvSpPr>
        <p:spPr>
          <a:xfrm>
            <a:off x="3599490" y="2573696"/>
            <a:ext cx="407484" cy="579967"/>
          </a:xfrm>
          <a:prstGeom prst="rect">
            <a:avLst/>
          </a:prstGeom>
        </p:spPr>
        <p:txBody>
          <a:bodyPr wrap="none">
            <a:spAutoFit/>
          </a:bodyPr>
          <a:lstStyle/>
          <a:p>
            <a:pPr algn="just">
              <a:lnSpc>
                <a:spcPct val="150000"/>
              </a:lnSpc>
              <a:spcAft>
                <a:spcPts val="0"/>
              </a:spcAft>
              <a:tabLst>
                <a:tab pos="6210935" algn="l"/>
              </a:tabLst>
            </a:pPr>
            <a:r>
              <a:rPr lang="en-US" altLang="zh-CN" sz="2400">
                <a:cs typeface="Times New Roman" panose="02020603050405020304" pitchFamily="18" charset="0"/>
              </a:rPr>
              <a:t>A</a:t>
            </a:r>
            <a:endParaRPr lang="zh-CN" altLang="zh-CN" sz="120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电流表的测量对象取决于它与哪些电器串联</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电流表所测量的电流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正是流经与其相连的用电器的电流</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由图</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电流表测量的是灯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所在支路的电流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符合题意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由图</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电流表正负接线柱接反了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不符合题意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由图</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并联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电流表测的是干路的电流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不符合题意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由图</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电流表并联在灯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电流表不能与被测用电器并联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不符合题意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故选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404901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20725" eaLnBrk="1" hangingPunct="0">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电流表的使用规则</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电流表与用电器串联</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电流表的使用符合</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正进负出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被测电流不能超过电流表的最大测量值</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不能把电流表直接接在电源的两端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4" name="组合 3"/>
          <p:cNvGrpSpPr/>
          <p:nvPr/>
        </p:nvGrpSpPr>
        <p:grpSpPr>
          <a:xfrm>
            <a:off x="360854" y="3577272"/>
            <a:ext cx="1413327" cy="543932"/>
            <a:chOff x="2854846" y="2060848"/>
            <a:chExt cx="1413327" cy="543932"/>
          </a:xfrm>
        </p:grpSpPr>
        <p:pic>
          <p:nvPicPr>
            <p:cNvPr id="5" name="21辨析9.eps" descr="id:2147489704;FounderCES"/>
            <p:cNvPicPr/>
            <p:nvPr/>
          </p:nvPicPr>
          <p:blipFill rotWithShape="1">
            <a:blip r:embed="rId2"/>
            <a:srcRect r="80822" b="92131"/>
            <a:stretch>
              <a:fillRect/>
            </a:stretch>
          </p:blipFill>
          <p:spPr>
            <a:xfrm>
              <a:off x="2854846" y="2060848"/>
              <a:ext cx="1413327" cy="543932"/>
            </a:xfrm>
            <a:prstGeom prst="rect">
              <a:avLst/>
            </a:prstGeom>
          </p:spPr>
        </p:pic>
        <p:pic>
          <p:nvPicPr>
            <p:cNvPr id="6" name="图片 5"/>
            <p:cNvPicPr>
              <a:picLocks noChangeAspect="1"/>
            </p:cNvPicPr>
            <p:nvPr/>
          </p:nvPicPr>
          <p:blipFill>
            <a:blip r:embed="rId3"/>
            <a:stretch>
              <a:fillRect/>
            </a:stretch>
          </p:blipFill>
          <p:spPr>
            <a:xfrm>
              <a:off x="2923302" y="2478880"/>
              <a:ext cx="45719" cy="125899"/>
            </a:xfrm>
            <a:prstGeom prst="rect">
              <a:avLst/>
            </a:prstGeom>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a:spLocks noGrp="1"/>
          </p:cNvSpPr>
          <p:nvPr>
            <p:ph idx="1"/>
          </p:nvPr>
        </p:nvSpPr>
        <p:spPr>
          <a:xfrm>
            <a:off x="360854" y="1340584"/>
            <a:ext cx="11485848" cy="2792239"/>
          </a:xfrm>
        </p:spPr>
        <p:txBody>
          <a:bodyPr/>
          <a:lstStyle/>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下列四个电路中，闭合开关后电流表能测量通过灯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p>
        </p:txBody>
      </p:sp>
      <p:pic>
        <p:nvPicPr>
          <p:cNvPr id="5" name="巩固特训.eps" descr="id:2147489719;FounderCES"/>
          <p:cNvPicPr/>
          <p:nvPr/>
        </p:nvPicPr>
        <p:blipFill>
          <a:blip r:embed="rId2"/>
          <a:stretch>
            <a:fillRect/>
          </a:stretch>
        </p:blipFill>
        <p:spPr>
          <a:xfrm>
            <a:off x="262558" y="818289"/>
            <a:ext cx="1658651" cy="431909"/>
          </a:xfrm>
          <a:prstGeom prst="rect">
            <a:avLst/>
          </a:prstGeom>
        </p:spPr>
      </p:pic>
      <p:pic>
        <p:nvPicPr>
          <p:cNvPr id="6" name="kk502.jpg" descr="id:2147490972;FounderCES"/>
          <p:cNvPicPr/>
          <p:nvPr/>
        </p:nvPicPr>
        <p:blipFill>
          <a:blip r:embed="rId3"/>
          <a:stretch>
            <a:fillRect/>
          </a:stretch>
        </p:blipFill>
        <p:spPr>
          <a:xfrm>
            <a:off x="343711" y="1932031"/>
            <a:ext cx="2066626" cy="1609343"/>
          </a:xfrm>
          <a:prstGeom prst="rect">
            <a:avLst/>
          </a:prstGeom>
        </p:spPr>
      </p:pic>
      <p:pic>
        <p:nvPicPr>
          <p:cNvPr id="7" name="kk503.jpg" descr="id:2147490979;FounderCES"/>
          <p:cNvPicPr/>
          <p:nvPr/>
        </p:nvPicPr>
        <p:blipFill>
          <a:blip r:embed="rId4"/>
          <a:stretch>
            <a:fillRect/>
          </a:stretch>
        </p:blipFill>
        <p:spPr>
          <a:xfrm>
            <a:off x="3574926" y="1988840"/>
            <a:ext cx="2070793" cy="1624968"/>
          </a:xfrm>
          <a:prstGeom prst="rect">
            <a:avLst/>
          </a:prstGeom>
        </p:spPr>
      </p:pic>
      <p:pic>
        <p:nvPicPr>
          <p:cNvPr id="8" name="kk504.jpg" descr="id:2147490986;FounderCES"/>
          <p:cNvPicPr/>
          <p:nvPr/>
        </p:nvPicPr>
        <p:blipFill>
          <a:blip r:embed="rId5"/>
          <a:stretch>
            <a:fillRect/>
          </a:stretch>
        </p:blipFill>
        <p:spPr>
          <a:xfrm>
            <a:off x="6544695" y="2086754"/>
            <a:ext cx="2196832" cy="1429139"/>
          </a:xfrm>
          <a:prstGeom prst="rect">
            <a:avLst/>
          </a:prstGeom>
        </p:spPr>
      </p:pic>
      <p:pic>
        <p:nvPicPr>
          <p:cNvPr id="9" name="kk505.jpg" descr="id:2147490993;FounderCES"/>
          <p:cNvPicPr/>
          <p:nvPr/>
        </p:nvPicPr>
        <p:blipFill>
          <a:blip r:embed="rId6"/>
          <a:stretch>
            <a:fillRect/>
          </a:stretch>
        </p:blipFill>
        <p:spPr>
          <a:xfrm>
            <a:off x="9597116" y="2171609"/>
            <a:ext cx="2232248" cy="1369765"/>
          </a:xfrm>
          <a:prstGeom prst="rect">
            <a:avLst/>
          </a:prstGeom>
        </p:spPr>
      </p:pic>
      <p:sp>
        <p:nvSpPr>
          <p:cNvPr id="3" name="矩形 2"/>
          <p:cNvSpPr/>
          <p:nvPr/>
        </p:nvSpPr>
        <p:spPr>
          <a:xfrm>
            <a:off x="9419750" y="1455287"/>
            <a:ext cx="407484" cy="461665"/>
          </a:xfrm>
          <a:prstGeom prst="rect">
            <a:avLst/>
          </a:prstGeom>
        </p:spPr>
        <p:txBody>
          <a:bodyPr wrap="none">
            <a:spAutoFit/>
          </a:bodyPr>
          <a:lstStyle/>
          <a:p>
            <a:r>
              <a:rPr lang="en-US" altLang="zh-CN" sz="2400"/>
              <a:t>D</a:t>
            </a:r>
            <a:endParaRPr lang="zh-CN" altLang="en-US"/>
          </a:p>
        </p:txBody>
      </p:sp>
      <p:sp>
        <p:nvSpPr>
          <p:cNvPr id="10" name="内容占位符 1"/>
          <p:cNvSpPr txBox="1"/>
          <p:nvPr/>
        </p:nvSpPr>
        <p:spPr bwMode="auto">
          <a:xfrm>
            <a:off x="360854" y="4071079"/>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由图</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可知，开关闭合后，电源被短路，故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错误；由图</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可知，两灯并联，电流表在干路上，测量的是干路的总电流，故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错误；由图</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被短路，故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错误；由图</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可知，两灯并联，电流表与灯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串联且符合</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正进负出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，测量的是通过灯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1XB10.eps" descr="id:2147489690;FounderCES"/>
          <p:cNvPicPr/>
          <p:nvPr/>
        </p:nvPicPr>
        <p:blipFill>
          <a:blip r:embed="rId2"/>
          <a:stretch>
            <a:fillRect/>
          </a:stretch>
        </p:blipFill>
        <p:spPr>
          <a:xfrm>
            <a:off x="319031" y="862799"/>
            <a:ext cx="1566663" cy="373214"/>
          </a:xfrm>
          <a:prstGeom prst="rect">
            <a:avLst/>
          </a:prstGeom>
        </p:spPr>
      </p:pic>
      <p:pic>
        <p:nvPicPr>
          <p:cNvPr id="5" name="21XB6.eps" descr="id:2147489480;FounderCES"/>
          <p:cNvPicPr/>
          <p:nvPr/>
        </p:nvPicPr>
        <p:blipFill>
          <a:blip r:embed="rId3"/>
          <a:stretch>
            <a:fillRect/>
          </a:stretch>
        </p:blipFill>
        <p:spPr>
          <a:xfrm>
            <a:off x="1073901" y="1412104"/>
            <a:ext cx="637609" cy="360040"/>
          </a:xfrm>
          <a:prstGeom prst="rect">
            <a:avLst/>
          </a:prstGeom>
        </p:spPr>
      </p:pic>
      <p:sp>
        <p:nvSpPr>
          <p:cNvPr id="2" name="内容占位符 1"/>
          <p:cNvSpPr>
            <a:spLocks noGrp="1"/>
          </p:cNvSpPr>
          <p:nvPr>
            <p:ph idx="1"/>
          </p:nvPr>
        </p:nvSpPr>
        <p:spPr>
          <a:xfrm>
            <a:off x="360854" y="692696"/>
            <a:ext cx="11485848" cy="1684244"/>
          </a:xfrm>
        </p:spPr>
        <p:txBody>
          <a:bodyPr/>
          <a:lstStyle/>
          <a:p>
            <a:pPr hangingPunct="0">
              <a:spcAft>
                <a:spcPts val="0"/>
              </a:spcAft>
              <a:tabLst>
                <a:tab pos="6210935" algn="l"/>
              </a:tabLst>
            </a:pPr>
            <a:r>
              <a:rPr lang="en-US" altLang="zh-CN">
                <a:solidFill>
                  <a:schemeClr val="bg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chemeClr val="bg1"/>
                </a:solidFill>
                <a:latin typeface="Times New Roman" panose="02020603050405020304" pitchFamily="18" charset="0"/>
                <a:ea typeface="黑体" panose="02010609060101010101" pitchFamily="49" charset="-122"/>
                <a:cs typeface="Times New Roman" panose="02020603050405020304" pitchFamily="18" charset="0"/>
              </a:rPr>
              <a:t>易错点</a:t>
            </a:r>
            <a:r>
              <a:rPr lang="en-US" altLang="zh-CN">
                <a:solidFill>
                  <a:schemeClr val="bg1"/>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chemeClr val="bg1"/>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2A938C"/>
                </a:solidFill>
                <a:latin typeface="Times New Roman" panose="02020603050405020304" pitchFamily="18" charset="0"/>
                <a:ea typeface="黑体" panose="02010609060101010101" pitchFamily="49" charset="-122"/>
                <a:cs typeface="Times New Roman" panose="02020603050405020304" pitchFamily="18" charset="0"/>
              </a:rPr>
              <a:t>不能正确应用串</a:t>
            </a:r>
            <a:r>
              <a:rPr lang="zh-CN" altLang="zh-CN">
                <a:solidFill>
                  <a:srgbClr val="2A938C"/>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A938C"/>
                </a:solidFill>
                <a:latin typeface="Times New Roman" panose="02020603050405020304" pitchFamily="18" charset="0"/>
                <a:ea typeface="黑体" panose="02010609060101010101" pitchFamily="49" charset="-122"/>
                <a:cs typeface="Times New Roman" panose="02020603050405020304" pitchFamily="18" charset="0"/>
              </a:rPr>
              <a:t>并联电路的电流规律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20725" hangingPunct="0">
              <a:spcAft>
                <a:spcPts val="0"/>
              </a:spcAft>
              <a:tabLst>
                <a:tab pos="6210935" algn="l"/>
              </a:tabLst>
            </a:pPr>
            <a:r>
              <a:rPr lang="zh-CN" altLang="zh-CN">
                <a:solidFill>
                  <a:srgbClr val="FFFFFF"/>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a:solidFill>
                  <a:srgbClr val="FFFFFF"/>
                </a:solidFill>
                <a:latin typeface="Times New Roman" panose="02020603050405020304" pitchFamily="18" charset="0"/>
                <a:ea typeface="宋体" panose="02010600030101010101" pitchFamily="2" charset="-122"/>
                <a:cs typeface="Times New Roman" panose="02020603050405020304" pitchFamily="18" charset="0"/>
              </a:rPr>
              <a:t>4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如图所示，如果电流表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，则通过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的电流分别是多少？</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kk506.jpg" descr="id:2147491007;FounderCES"/>
          <p:cNvPicPr/>
          <p:nvPr/>
        </p:nvPicPr>
        <p:blipFill>
          <a:blip r:embed="rId4"/>
          <a:stretch>
            <a:fillRect/>
          </a:stretch>
        </p:blipFill>
        <p:spPr>
          <a:xfrm>
            <a:off x="4367014" y="2461360"/>
            <a:ext cx="2898078" cy="1912853"/>
          </a:xfrm>
          <a:prstGeom prst="rect">
            <a:avLst/>
          </a:prstGeom>
        </p:spPr>
      </p:pic>
      <p:sp>
        <p:nvSpPr>
          <p:cNvPr id="8" name="矩形 7"/>
          <p:cNvSpPr/>
          <p:nvPr/>
        </p:nvSpPr>
        <p:spPr>
          <a:xfrm>
            <a:off x="308919" y="4086089"/>
            <a:ext cx="1829027" cy="576248"/>
          </a:xfrm>
          <a:prstGeom prst="rect">
            <a:avLst/>
          </a:prstGeom>
        </p:spPr>
        <p:txBody>
          <a:bodyPr wrap="none">
            <a:spAutoFit/>
          </a:bodyPr>
          <a:lstStyle/>
          <a:p>
            <a:pPr algn="just">
              <a:lnSpc>
                <a:spcPct val="150000"/>
              </a:lnSpc>
              <a:spcAft>
                <a:spcPts val="0"/>
              </a:spcAft>
              <a:tabLst>
                <a:tab pos="6210935" algn="l"/>
              </a:tabLst>
            </a:pPr>
            <a:r>
              <a:rPr lang="en-US" altLang="zh-CN" sz="2400">
                <a:cs typeface="Times New Roman" panose="02020603050405020304" pitchFamily="18" charset="0"/>
              </a:rPr>
              <a:t>0</a:t>
            </a:r>
            <a:r>
              <a:rPr lang="en-US" altLang="zh-CN" sz="2400">
                <a:latin typeface="+mn-lt"/>
                <a:cs typeface="Times New Roman" panose="02020603050405020304" pitchFamily="18" charset="0"/>
              </a:rPr>
              <a:t>.5 </a:t>
            </a:r>
            <a:r>
              <a:rPr lang="en-US" altLang="zh-CN" sz="2400">
                <a:cs typeface="Times New Roman" panose="02020603050405020304" pitchFamily="18" charset="0"/>
              </a:rPr>
              <a:t>A</a:t>
            </a:r>
            <a:r>
              <a:rPr lang="zh-CN" altLang="zh-CN" sz="2400">
                <a:cs typeface="Times New Roman" panose="02020603050405020304" pitchFamily="18" charset="0"/>
              </a:rPr>
              <a:t>　</a:t>
            </a:r>
            <a:r>
              <a:rPr lang="en-US" altLang="zh-CN" sz="2400">
                <a:latin typeface="+mn-lt"/>
                <a:cs typeface="Times New Roman" panose="02020603050405020304" pitchFamily="18" charset="0"/>
              </a:rPr>
              <a:t>0.</a:t>
            </a:r>
            <a:r>
              <a:rPr lang="en-US" altLang="zh-CN" sz="2400">
                <a:cs typeface="Times New Roman" panose="02020603050405020304" pitchFamily="18" charset="0"/>
              </a:rPr>
              <a:t>7 A</a:t>
            </a:r>
            <a:endParaRPr lang="zh-CN" altLang="zh-CN" sz="1200">
              <a:cs typeface="Times New Roman" panose="02020603050405020304" pitchFamily="18" charset="0"/>
            </a:endParaRPr>
          </a:p>
        </p:txBody>
      </p:sp>
      <p:sp>
        <p:nvSpPr>
          <p:cNvPr id="7" name="内容占位符 1"/>
          <p:cNvSpPr txBox="1"/>
          <p:nvPr/>
        </p:nvSpPr>
        <p:spPr bwMode="auto">
          <a:xfrm>
            <a:off x="369998" y="461628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由电路图可知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并联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测干路电流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测</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支路电流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测</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支路电流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所以通过灯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的电流</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干路电流</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并联电路中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干路电流等于各支路电流之和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所以通过灯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的电流</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1830070" y="1864995"/>
            <a:ext cx="5443220" cy="645160"/>
          </a:xfrm>
        </p:spPr>
        <p:txBody>
          <a:bodyPr wrap="square"/>
          <a:lstStyle/>
          <a:p>
            <a:pPr indent="1793875" algn="l" hangingPunct="0">
              <a:spcAft>
                <a:spcPts val="0"/>
              </a:spcAft>
              <a:tabLst>
                <a:tab pos="6210935" algn="l"/>
              </a:tabLst>
            </a:pP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串</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并联电路的电流规律</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4" name="组合 3"/>
          <p:cNvGrpSpPr/>
          <p:nvPr/>
        </p:nvGrpSpPr>
        <p:grpSpPr>
          <a:xfrm>
            <a:off x="360854" y="1342239"/>
            <a:ext cx="1413327" cy="543932"/>
            <a:chOff x="2854846" y="2060848"/>
            <a:chExt cx="1413327" cy="543932"/>
          </a:xfrm>
        </p:grpSpPr>
        <p:pic>
          <p:nvPicPr>
            <p:cNvPr id="5" name="21辨析9.eps" descr="id:2147489704;FounderCES"/>
            <p:cNvPicPr/>
            <p:nvPr/>
          </p:nvPicPr>
          <p:blipFill rotWithShape="1">
            <a:blip r:embed="rId2"/>
            <a:srcRect r="80822" b="92131"/>
            <a:stretch>
              <a:fillRect/>
            </a:stretch>
          </p:blipFill>
          <p:spPr>
            <a:xfrm>
              <a:off x="2854846" y="2060848"/>
              <a:ext cx="1413327" cy="543932"/>
            </a:xfrm>
            <a:prstGeom prst="rect">
              <a:avLst/>
            </a:prstGeom>
          </p:spPr>
        </p:pic>
        <p:pic>
          <p:nvPicPr>
            <p:cNvPr id="6" name="图片 5"/>
            <p:cNvPicPr>
              <a:picLocks noChangeAspect="1"/>
            </p:cNvPicPr>
            <p:nvPr/>
          </p:nvPicPr>
          <p:blipFill>
            <a:blip r:embed="rId3"/>
            <a:stretch>
              <a:fillRect/>
            </a:stretch>
          </p:blipFill>
          <p:spPr>
            <a:xfrm>
              <a:off x="2923302" y="2478880"/>
              <a:ext cx="45719" cy="125899"/>
            </a:xfrm>
            <a:prstGeom prst="rect">
              <a:avLst/>
            </a:prstGeom>
          </p:spPr>
        </p:pic>
      </p:grpSp>
      <p:graphicFrame>
        <p:nvGraphicFramePr>
          <p:cNvPr id="3" name="表格 2"/>
          <p:cNvGraphicFramePr>
            <a:graphicFrameLocks noGrp="1"/>
          </p:cNvGraphicFramePr>
          <p:nvPr/>
        </p:nvGraphicFramePr>
        <p:xfrm>
          <a:off x="1936165" y="2512951"/>
          <a:ext cx="6962040" cy="1437705"/>
        </p:xfrm>
        <a:graphic>
          <a:graphicData uri="http://schemas.openxmlformats.org/drawingml/2006/table">
            <a:tbl>
              <a:tblPr firstRow="1" firstCol="1" bandRow="1"/>
              <a:tblGrid>
                <a:gridCol w="1989751">
                  <a:extLst>
                    <a:ext uri="{9D8B030D-6E8A-4147-A177-3AD203B41FA5}">
                      <a16:colId xmlns:a16="http://schemas.microsoft.com/office/drawing/2014/main" val="20000"/>
                    </a:ext>
                  </a:extLst>
                </a:gridCol>
                <a:gridCol w="4972289">
                  <a:extLst>
                    <a:ext uri="{9D8B030D-6E8A-4147-A177-3AD203B41FA5}">
                      <a16:colId xmlns:a16="http://schemas.microsoft.com/office/drawing/2014/main" val="20001"/>
                    </a:ext>
                  </a:extLst>
                </a:gridCol>
              </a:tblGrid>
              <a:tr h="0">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物理量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串联</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i="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并联</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i="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21XB6.eps" descr="id:2147489480;FounderCES"/>
          <p:cNvPicPr/>
          <p:nvPr/>
        </p:nvPicPr>
        <p:blipFill>
          <a:blip r:embed="rId2"/>
          <a:stretch>
            <a:fillRect/>
          </a:stretch>
        </p:blipFill>
        <p:spPr>
          <a:xfrm>
            <a:off x="1082693" y="2194400"/>
            <a:ext cx="637609" cy="360040"/>
          </a:xfrm>
          <a:prstGeom prst="rect">
            <a:avLst/>
          </a:prstGeom>
        </p:spPr>
      </p:pic>
      <p:pic>
        <p:nvPicPr>
          <p:cNvPr id="6" name="考点.eps" descr="id:2147489473;FounderCES"/>
          <p:cNvPicPr/>
          <p:nvPr/>
        </p:nvPicPr>
        <p:blipFill>
          <a:blip r:embed="rId3"/>
          <a:stretch>
            <a:fillRect/>
          </a:stretch>
        </p:blipFill>
        <p:spPr>
          <a:xfrm>
            <a:off x="406574" y="1663968"/>
            <a:ext cx="864096" cy="360040"/>
          </a:xfrm>
          <a:prstGeom prst="rect">
            <a:avLst/>
          </a:prstGeom>
        </p:spPr>
      </p:pic>
      <p:sp>
        <p:nvSpPr>
          <p:cNvPr id="4" name="内容占位符 1"/>
          <p:cNvSpPr>
            <a:spLocks noGrp="1"/>
          </p:cNvSpPr>
          <p:nvPr>
            <p:ph idx="1"/>
          </p:nvPr>
        </p:nvSpPr>
        <p:spPr>
          <a:xfrm>
            <a:off x="360854" y="1484784"/>
            <a:ext cx="11485848" cy="4214102"/>
          </a:xfrm>
        </p:spPr>
        <p:txBody>
          <a:bodyPr/>
          <a:lstStyle/>
          <a:p>
            <a:pPr hangingPunct="0">
              <a:spcAft>
                <a:spcPts val="0"/>
              </a:spcAft>
              <a:tabLst>
                <a:tab pos="6210935" algn="l"/>
              </a:tabLst>
            </a:pPr>
            <a:r>
              <a:rPr lang="zh-CN" altLang="zh-CN">
                <a:solidFill>
                  <a:srgbClr val="FFFFFF"/>
                </a:solidFill>
                <a:latin typeface="Times New Roman" panose="02020603050405020304" pitchFamily="18" charset="0"/>
                <a:ea typeface="黑体" panose="02010609060101010101" pitchFamily="49" charset="-122"/>
                <a:cs typeface="Times New Roman" panose="02020603050405020304" pitchFamily="18" charset="0"/>
              </a:rPr>
              <a:t>考点</a:t>
            </a:r>
            <a:r>
              <a:rPr lang="en-US" altLang="zh-CN">
                <a:solidFill>
                  <a:srgbClr val="FFFFFF"/>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2A938C"/>
                </a:solidFill>
                <a:latin typeface="Times New Roman" panose="02020603050405020304" pitchFamily="18" charset="0"/>
                <a:ea typeface="黑体" panose="02010609060101010101" pitchFamily="49" charset="-122"/>
                <a:cs typeface="Times New Roman" panose="02020603050405020304" pitchFamily="18" charset="0"/>
              </a:rPr>
              <a:t>摩擦起电及电荷间的相互作用</a:t>
            </a:r>
            <a:endPar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20725" hangingPunct="0">
              <a:spcAft>
                <a:spcPts val="0"/>
              </a:spcAft>
              <a:tabLst>
                <a:tab pos="6210935" algn="l"/>
              </a:tabLst>
            </a:pPr>
            <a:r>
              <a:rPr lang="zh-CN" altLang="zh-CN">
                <a:solidFill>
                  <a:srgbClr val="FFFFFF"/>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a:solidFill>
                  <a:srgbClr val="FFFFFF"/>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东营中考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）甲、乙、丙三个轻质小球用绝缘细线悬挂，相互作用情况如图所示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如果丙带负电，则甲（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一定带负电</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一定带正电</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一定不带电</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可能带负电</a:t>
            </a:r>
            <a:endPar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6210935" algn="l"/>
              </a:tabLst>
            </a:pP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3XB3.eps" descr="id:2147489466;FounderCES"/>
          <p:cNvPicPr/>
          <p:nvPr/>
        </p:nvPicPr>
        <p:blipFill>
          <a:blip r:embed="rId4"/>
          <a:stretch>
            <a:fillRect/>
          </a:stretch>
        </p:blipFill>
        <p:spPr>
          <a:xfrm>
            <a:off x="3106660" y="934228"/>
            <a:ext cx="5977091" cy="549776"/>
          </a:xfrm>
          <a:prstGeom prst="rect">
            <a:avLst/>
          </a:prstGeom>
        </p:spPr>
      </p:pic>
      <p:pic>
        <p:nvPicPr>
          <p:cNvPr id="7" name="gyc311.jpg" descr="id:2147490557;FounderCES"/>
          <p:cNvPicPr/>
          <p:nvPr/>
        </p:nvPicPr>
        <p:blipFill>
          <a:blip r:embed="rId5"/>
          <a:stretch>
            <a:fillRect/>
          </a:stretch>
        </p:blipFill>
        <p:spPr>
          <a:xfrm>
            <a:off x="5911959" y="3284984"/>
            <a:ext cx="3171792" cy="1966446"/>
          </a:xfrm>
          <a:prstGeom prst="rect">
            <a:avLst/>
          </a:prstGeom>
        </p:spPr>
      </p:pic>
      <p:sp>
        <p:nvSpPr>
          <p:cNvPr id="5" name="矩形 4"/>
          <p:cNvSpPr/>
          <p:nvPr/>
        </p:nvSpPr>
        <p:spPr>
          <a:xfrm>
            <a:off x="5329494" y="2691336"/>
            <a:ext cx="389850" cy="461665"/>
          </a:xfrm>
          <a:prstGeom prst="rect">
            <a:avLst/>
          </a:prstGeom>
        </p:spPr>
        <p:txBody>
          <a:bodyPr wrap="none">
            <a:spAutoFit/>
          </a:bodyPr>
          <a:lstStyle/>
          <a:p>
            <a:r>
              <a:rPr lang="en-US" altLang="zh-CN" sz="2400"/>
              <a:t>B</a:t>
            </a:r>
            <a:endParaRPr lang="zh-CN" altLang="en-US"/>
          </a:p>
        </p:txBody>
      </p:sp>
      <p:sp>
        <p:nvSpPr>
          <p:cNvPr id="10" name="内容占位符 1"/>
          <p:cNvSpPr txBox="1"/>
          <p:nvPr/>
        </p:nvSpPr>
        <p:spPr bwMode="auto">
          <a:xfrm>
            <a:off x="360854" y="530120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已知丙带负电，由题图可知，乙、丙相互吸引，则乙带正电或不带电；甲、乙相互排斥，则甲、乙均带电且带同种电荷</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综上可知，甲一定带正电，</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96752"/>
            <a:ext cx="11485848" cy="2238241"/>
          </a:xfrm>
        </p:spPr>
        <p:txBody>
          <a:bodyPr/>
          <a:lstStyle/>
          <a:p>
            <a:pPr hangingPunct="0">
              <a:spcAft>
                <a:spcPts val="0"/>
              </a:spcAft>
              <a:tabLst>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山东德州德成区期中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）某同学在做</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用电流表测量电流</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的实验中所用的电路图如图甲所示，他按电路图正确连接电路并闭合开关</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后，电流表</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的指针位置如图乙所示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问：</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）该电路属于串联电路还是并联电路？</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巩固特训.eps" descr="id:2147489719;FounderCES"/>
          <p:cNvPicPr/>
          <p:nvPr/>
        </p:nvPicPr>
        <p:blipFill>
          <a:blip r:embed="rId2"/>
          <a:stretch>
            <a:fillRect/>
          </a:stretch>
        </p:blipFill>
        <p:spPr>
          <a:xfrm>
            <a:off x="262558" y="818289"/>
            <a:ext cx="1658651" cy="431909"/>
          </a:xfrm>
          <a:prstGeom prst="rect">
            <a:avLst/>
          </a:prstGeom>
        </p:spPr>
      </p:pic>
      <p:pic>
        <p:nvPicPr>
          <p:cNvPr id="4" name="gyc320.jpg" descr="id:2147491043;FounderCES"/>
          <p:cNvPicPr/>
          <p:nvPr/>
        </p:nvPicPr>
        <p:blipFill>
          <a:blip r:embed="rId3"/>
          <a:stretch>
            <a:fillRect/>
          </a:stretch>
        </p:blipFill>
        <p:spPr>
          <a:xfrm>
            <a:off x="6887294" y="3234318"/>
            <a:ext cx="1915883" cy="1703403"/>
          </a:xfrm>
          <a:prstGeom prst="rect">
            <a:avLst/>
          </a:prstGeom>
        </p:spPr>
      </p:pic>
      <p:pic>
        <p:nvPicPr>
          <p:cNvPr id="5" name="gyc321.jpg" descr="id:2147491050;FounderCES"/>
          <p:cNvPicPr/>
          <p:nvPr/>
        </p:nvPicPr>
        <p:blipFill>
          <a:blip r:embed="rId4"/>
          <a:stretch>
            <a:fillRect/>
          </a:stretch>
        </p:blipFill>
        <p:spPr>
          <a:xfrm>
            <a:off x="9407574" y="2387360"/>
            <a:ext cx="2289801" cy="2523648"/>
          </a:xfrm>
          <a:prstGeom prst="rect">
            <a:avLst/>
          </a:prstGeom>
        </p:spPr>
      </p:pic>
      <p:sp>
        <p:nvSpPr>
          <p:cNvPr id="7" name="矩形 6"/>
          <p:cNvSpPr/>
          <p:nvPr/>
        </p:nvSpPr>
        <p:spPr>
          <a:xfrm>
            <a:off x="7509372" y="4868884"/>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9" name="矩形 8"/>
          <p:cNvSpPr/>
          <p:nvPr/>
        </p:nvSpPr>
        <p:spPr>
          <a:xfrm>
            <a:off x="10305451" y="4937721"/>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11" name="矩形 10"/>
          <p:cNvSpPr/>
          <p:nvPr/>
        </p:nvSpPr>
        <p:spPr>
          <a:xfrm>
            <a:off x="8369699" y="5157008"/>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4</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8" name="矩形 7"/>
          <p:cNvSpPr/>
          <p:nvPr/>
        </p:nvSpPr>
        <p:spPr>
          <a:xfrm>
            <a:off x="360854" y="3365618"/>
            <a:ext cx="1731564" cy="419695"/>
          </a:xfrm>
          <a:prstGeom prst="rect">
            <a:avLst/>
          </a:prstGeom>
        </p:spPr>
        <p:txBody>
          <a:bodyPr wrap="none">
            <a:spAutoFit/>
          </a:bodyPr>
          <a:lstStyle/>
          <a:p>
            <a:r>
              <a:rPr lang="zh-CN" altLang="zh-CN" sz="2400" dirty="0">
                <a:cs typeface="Times New Roman" panose="02020603050405020304" pitchFamily="18" charset="0"/>
              </a:rPr>
              <a:t>并联电路　</a:t>
            </a:r>
            <a:endParaRPr lang="zh-CN" altLang="en-US" dirty="0"/>
          </a:p>
        </p:txBody>
      </p:sp>
      <p:sp>
        <p:nvSpPr>
          <p:cNvPr id="10" name="内容占位符 1"/>
          <p:cNvSpPr txBox="1"/>
          <p:nvPr/>
        </p:nvSpPr>
        <p:spPr bwMode="auto">
          <a:xfrm>
            <a:off x="360854" y="3743726"/>
            <a:ext cx="11485848" cy="523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的示数分别是多少？</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2" name="矩形 11"/>
          <p:cNvSpPr/>
          <p:nvPr/>
        </p:nvSpPr>
        <p:spPr>
          <a:xfrm>
            <a:off x="360854" y="4201836"/>
            <a:ext cx="1907573" cy="523862"/>
          </a:xfrm>
          <a:prstGeom prst="rect">
            <a:avLst/>
          </a:prstGeom>
        </p:spPr>
        <p:txBody>
          <a:bodyPr wrap="none">
            <a:spAutoFit/>
          </a:bodyPr>
          <a:lstStyle/>
          <a:p>
            <a:pPr algn="just">
              <a:lnSpc>
                <a:spcPct val="150000"/>
              </a:lnSpc>
              <a:spcAft>
                <a:spcPts val="0"/>
              </a:spcAft>
              <a:tabLst>
                <a:tab pos="6210935" algn="l"/>
              </a:tabLst>
            </a:pPr>
            <a:r>
              <a:rPr lang="en-US" altLang="zh-CN" sz="2400">
                <a:cs typeface="Times New Roman" panose="02020603050405020304" pitchFamily="18" charset="0"/>
              </a:rPr>
              <a:t>0</a:t>
            </a:r>
            <a:r>
              <a:rPr lang="en-US" altLang="zh-CN" sz="2400">
                <a:latin typeface="宋体" panose="02010600030101010101" pitchFamily="2" charset="-122"/>
                <a:cs typeface="Times New Roman" panose="02020603050405020304" pitchFamily="18" charset="0"/>
              </a:rPr>
              <a:t>.</a:t>
            </a:r>
            <a:r>
              <a:rPr lang="en-US" altLang="zh-CN" sz="2400">
                <a:cs typeface="Times New Roman" panose="02020603050405020304" pitchFamily="18" charset="0"/>
              </a:rPr>
              <a:t>5 A</a:t>
            </a:r>
            <a:r>
              <a:rPr lang="zh-CN" altLang="zh-CN" sz="2400">
                <a:cs typeface="Times New Roman" panose="02020603050405020304" pitchFamily="18" charset="0"/>
              </a:rPr>
              <a:t>　</a:t>
            </a:r>
            <a:r>
              <a:rPr lang="en-US" altLang="zh-CN" sz="2400">
                <a:cs typeface="Times New Roman" panose="02020603050405020304" pitchFamily="18" charset="0"/>
              </a:rPr>
              <a:t>1.5 A</a:t>
            </a:r>
            <a:endParaRPr lang="zh-CN" altLang="zh-CN" sz="1200">
              <a:solidFill>
                <a:srgbClr val="000000"/>
              </a:solidFill>
              <a:cs typeface="Times New Roman" panose="02020603050405020304" pitchFamily="18" charset="0"/>
            </a:endParaRPr>
          </a:p>
        </p:txBody>
      </p:sp>
      <p:sp>
        <p:nvSpPr>
          <p:cNvPr id="13" name="内容占位符 1"/>
          <p:cNvSpPr txBox="1"/>
          <p:nvPr/>
        </p:nvSpPr>
        <p:spPr bwMode="auto">
          <a:xfrm>
            <a:off x="360854" y="4642694"/>
            <a:ext cx="11485848" cy="523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的电流多大？</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4" name="矩形 13"/>
          <p:cNvSpPr/>
          <p:nvPr/>
        </p:nvSpPr>
        <p:spPr>
          <a:xfrm>
            <a:off x="360854" y="5195423"/>
            <a:ext cx="852156" cy="419695"/>
          </a:xfrm>
          <a:prstGeom prst="rect">
            <a:avLst/>
          </a:prstGeom>
        </p:spPr>
        <p:txBody>
          <a:bodyPr wrap="none">
            <a:spAutoFit/>
          </a:bodyPr>
          <a:lstStyle/>
          <a:p>
            <a:r>
              <a:rPr lang="en-US" altLang="zh-CN" sz="2400"/>
              <a:t>1.0 A</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P spid="1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由电路图可知，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并联，电流表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支路的电流，电流表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测干路电流</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因并联电路中干路电流等于各支路电流之和，且图乙中电流表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指针的偏角小于电流表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指针的偏角，所以，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支路电流表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的测量范围为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，分度值为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，示数</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，干路电流表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的测量范围为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，分度值为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，示数</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，则通过灯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ea typeface="宋体" panose="02010600030101010101" pitchFamily="2" charset="-122"/>
                <a:cs typeface="Times New Roman" panose="02020603050405020304" pitchFamily="18" charset="0"/>
              </a:rPr>
              <a:t>0.</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 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pic>
        <p:nvPicPr>
          <p:cNvPr id="3" name="gyc320.jpg" descr="id:2147491043;FounderCES"/>
          <p:cNvPicPr/>
          <p:nvPr/>
        </p:nvPicPr>
        <p:blipFill>
          <a:blip r:embed="rId2"/>
          <a:stretch>
            <a:fillRect/>
          </a:stretch>
        </p:blipFill>
        <p:spPr>
          <a:xfrm>
            <a:off x="3574925" y="4385317"/>
            <a:ext cx="1749327" cy="1555319"/>
          </a:xfrm>
          <a:prstGeom prst="rect">
            <a:avLst/>
          </a:prstGeom>
        </p:spPr>
      </p:pic>
      <p:pic>
        <p:nvPicPr>
          <p:cNvPr id="4" name="gyc321.jpg" descr="id:2147491050;FounderCES"/>
          <p:cNvPicPr/>
          <p:nvPr/>
        </p:nvPicPr>
        <p:blipFill>
          <a:blip r:embed="rId3"/>
          <a:stretch>
            <a:fillRect/>
          </a:stretch>
        </p:blipFill>
        <p:spPr>
          <a:xfrm>
            <a:off x="6095206" y="3538359"/>
            <a:ext cx="2090738" cy="2304256"/>
          </a:xfrm>
          <a:prstGeom prst="rect">
            <a:avLst/>
          </a:prstGeom>
        </p:spPr>
      </p:pic>
      <p:sp>
        <p:nvSpPr>
          <p:cNvPr id="5" name="矩形 4"/>
          <p:cNvSpPr/>
          <p:nvPr/>
        </p:nvSpPr>
        <p:spPr>
          <a:xfrm>
            <a:off x="4052988" y="5733256"/>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6" name="矩形 5"/>
          <p:cNvSpPr/>
          <p:nvPr/>
        </p:nvSpPr>
        <p:spPr>
          <a:xfrm>
            <a:off x="6849067" y="5802093"/>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7" name="矩形 6"/>
          <p:cNvSpPr/>
          <p:nvPr/>
        </p:nvSpPr>
        <p:spPr>
          <a:xfrm>
            <a:off x="4913315" y="6021380"/>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4</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1XB10.eps" descr="id:2147489690;FounderCES"/>
          <p:cNvPicPr/>
          <p:nvPr/>
        </p:nvPicPr>
        <p:blipFill>
          <a:blip r:embed="rId2"/>
          <a:stretch>
            <a:fillRect/>
          </a:stretch>
        </p:blipFill>
        <p:spPr>
          <a:xfrm>
            <a:off x="319031" y="916223"/>
            <a:ext cx="1566663" cy="373214"/>
          </a:xfrm>
          <a:prstGeom prst="rect">
            <a:avLst/>
          </a:prstGeom>
        </p:spPr>
      </p:pic>
      <p:pic>
        <p:nvPicPr>
          <p:cNvPr id="4" name="21XB6.eps" descr="id:2147489480;FounderCES"/>
          <p:cNvPicPr/>
          <p:nvPr/>
        </p:nvPicPr>
        <p:blipFill>
          <a:blip r:embed="rId3"/>
          <a:stretch>
            <a:fillRect/>
          </a:stretch>
        </p:blipFill>
        <p:spPr>
          <a:xfrm>
            <a:off x="1091485" y="1456736"/>
            <a:ext cx="637609" cy="360040"/>
          </a:xfrm>
          <a:prstGeom prst="rect">
            <a:avLst/>
          </a:prstGeom>
        </p:spPr>
      </p:pic>
      <p:sp>
        <p:nvSpPr>
          <p:cNvPr id="2" name="内容占位符 1"/>
          <p:cNvSpPr>
            <a:spLocks noGrp="1"/>
          </p:cNvSpPr>
          <p:nvPr>
            <p:ph idx="1"/>
          </p:nvPr>
        </p:nvSpPr>
        <p:spPr>
          <a:xfrm>
            <a:off x="360854" y="746120"/>
            <a:ext cx="11485848" cy="1684244"/>
          </a:xfrm>
        </p:spPr>
        <p:txBody>
          <a:bodyPr/>
          <a:lstStyle/>
          <a:p>
            <a:pPr hangingPunct="0">
              <a:spcAft>
                <a:spcPts val="0"/>
              </a:spcAft>
              <a:tabLst>
                <a:tab pos="6210935" algn="l"/>
              </a:tabLst>
            </a:pPr>
            <a:r>
              <a:rPr lang="en-US" altLang="zh-CN">
                <a:solidFill>
                  <a:schemeClr val="bg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chemeClr val="bg1"/>
                </a:solidFill>
                <a:latin typeface="Times New Roman" panose="02020603050405020304" pitchFamily="18" charset="0"/>
                <a:ea typeface="黑体" panose="02010609060101010101" pitchFamily="49" charset="-122"/>
                <a:cs typeface="Times New Roman" panose="02020603050405020304" pitchFamily="18" charset="0"/>
              </a:rPr>
              <a:t>易错点</a:t>
            </a:r>
            <a:r>
              <a:rPr lang="en-US" altLang="zh-CN">
                <a:solidFill>
                  <a:schemeClr val="bg1"/>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chemeClr val="bg1"/>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2A938C"/>
                </a:solidFill>
                <a:latin typeface="Times New Roman" panose="02020603050405020304" pitchFamily="18" charset="0"/>
                <a:ea typeface="黑体" panose="02010609060101010101" pitchFamily="49" charset="-122"/>
                <a:cs typeface="Times New Roman" panose="02020603050405020304" pitchFamily="18" charset="0"/>
              </a:rPr>
              <a:t>不熟悉电路图</a:t>
            </a:r>
            <a:r>
              <a:rPr lang="zh-CN" altLang="zh-CN">
                <a:solidFill>
                  <a:srgbClr val="2A938C"/>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A938C"/>
                </a:solidFill>
                <a:latin typeface="Times New Roman" panose="02020603050405020304" pitchFamily="18" charset="0"/>
                <a:ea typeface="黑体" panose="02010609060101010101" pitchFamily="49" charset="-122"/>
                <a:cs typeface="Times New Roman" panose="02020603050405020304" pitchFamily="18" charset="0"/>
              </a:rPr>
              <a:t>实物图的设计与连接</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20725" hangingPunct="0">
              <a:spcAft>
                <a:spcPts val="0"/>
              </a:spcAft>
              <a:tabLst>
                <a:tab pos="6210935" algn="l"/>
              </a:tabLst>
            </a:pPr>
            <a:r>
              <a:rPr lang="zh-CN" altLang="zh-CN">
                <a:solidFill>
                  <a:srgbClr val="FFFFFF"/>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a:solidFill>
                  <a:srgbClr val="FFFFFF"/>
                </a:solidFill>
                <a:latin typeface="Times New Roman" panose="02020603050405020304" pitchFamily="18" charset="0"/>
                <a:ea typeface="宋体" panose="02010600030101010101" pitchFamily="2" charset="-122"/>
                <a:cs typeface="Times New Roman" panose="02020603050405020304" pitchFamily="18" charset="0"/>
              </a:rPr>
              <a:t>5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在如图所示的电路中，有两根导线尚未连接，请用笔画线代替导线补上</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补上后要求：闭合开关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都能发光，且电流表只测量通过灯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gh259.jpg" descr="id:2147491071;FounderCES"/>
          <p:cNvPicPr/>
          <p:nvPr/>
        </p:nvPicPr>
        <p:blipFill>
          <a:blip r:embed="rId4"/>
          <a:stretch>
            <a:fillRect/>
          </a:stretch>
        </p:blipFill>
        <p:spPr>
          <a:xfrm>
            <a:off x="4673820" y="2497203"/>
            <a:ext cx="2842771" cy="1863594"/>
          </a:xfrm>
          <a:prstGeom prst="rect">
            <a:avLst/>
          </a:prstGeom>
        </p:spPr>
      </p:pic>
      <p:pic>
        <p:nvPicPr>
          <p:cNvPr id="6" name="gh260.jpg" descr="id:2147491078;FounderCES"/>
          <p:cNvPicPr/>
          <p:nvPr/>
        </p:nvPicPr>
        <p:blipFill>
          <a:blip r:embed="rId5"/>
          <a:stretch>
            <a:fillRect/>
          </a:stretch>
        </p:blipFill>
        <p:spPr>
          <a:xfrm>
            <a:off x="4619934" y="2454155"/>
            <a:ext cx="2948959" cy="1933207"/>
          </a:xfrm>
          <a:prstGeom prst="rect">
            <a:avLst/>
          </a:prstGeom>
        </p:spPr>
      </p:pic>
      <p:sp>
        <p:nvSpPr>
          <p:cNvPr id="8" name="矩形 7"/>
          <p:cNvSpPr/>
          <p:nvPr/>
        </p:nvSpPr>
        <p:spPr>
          <a:xfrm>
            <a:off x="343711" y="2420704"/>
            <a:ext cx="1422184" cy="576248"/>
          </a:xfrm>
          <a:prstGeom prst="rect">
            <a:avLst/>
          </a:prstGeom>
        </p:spPr>
        <p:txBody>
          <a:bodyPr wrap="none">
            <a:spAutoFit/>
          </a:bodyPr>
          <a:lstStyle/>
          <a:p>
            <a:pPr algn="just">
              <a:lnSpc>
                <a:spcPct val="150000"/>
              </a:lnSpc>
              <a:spcAft>
                <a:spcPts val="0"/>
              </a:spcAft>
              <a:tabLst>
                <a:tab pos="6210935" algn="l"/>
              </a:tabLst>
            </a:pPr>
            <a:r>
              <a:rPr lang="zh-CN" altLang="zh-CN" sz="2400">
                <a:cs typeface="Times New Roman" panose="02020603050405020304" pitchFamily="18" charset="0"/>
              </a:rPr>
              <a:t>如图所示</a:t>
            </a:r>
            <a:endParaRPr lang="zh-CN" altLang="zh-CN" sz="1200">
              <a:cs typeface="Times New Roman" panose="02020603050405020304" pitchFamily="18" charset="0"/>
            </a:endParaRPr>
          </a:p>
        </p:txBody>
      </p:sp>
      <p:sp>
        <p:nvSpPr>
          <p:cNvPr id="9" name="内容占位符 1"/>
          <p:cNvSpPr txBox="1"/>
          <p:nvPr/>
        </p:nvSpPr>
        <p:spPr bwMode="auto">
          <a:xfrm>
            <a:off x="360854" y="443711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由题意可知两只灯泡的连接方式为并联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电流表只测量通过灯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的电流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即电流表与灯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串联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故应将灯泡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右侧的接线柱与电流表的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接线柱相连接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将灯泡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右侧的接线柱与电流表的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接线柱相连接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48056"/>
            <a:ext cx="11485848" cy="1684244"/>
          </a:xfrm>
        </p:spPr>
        <p:txBody>
          <a:bodyPr/>
          <a:lstStyle/>
          <a:p>
            <a:pPr indent="720725" hangingPunct="0">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连接实物图关键是明确电流表与待测电路串联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开关与控制的电路串联</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根据题意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确定两只灯泡的连接方式为并联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再根据电流表只测量通过灯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确定电流表的位置</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据此确定连接导线的位置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3" name="组合 2"/>
          <p:cNvGrpSpPr/>
          <p:nvPr/>
        </p:nvGrpSpPr>
        <p:grpSpPr>
          <a:xfrm>
            <a:off x="360854" y="1225600"/>
            <a:ext cx="1413327" cy="543932"/>
            <a:chOff x="2854846" y="2060848"/>
            <a:chExt cx="1413327" cy="543932"/>
          </a:xfrm>
        </p:grpSpPr>
        <p:pic>
          <p:nvPicPr>
            <p:cNvPr id="4" name="21辨析9.eps" descr="id:2147489704;FounderCES"/>
            <p:cNvPicPr/>
            <p:nvPr/>
          </p:nvPicPr>
          <p:blipFill rotWithShape="1">
            <a:blip r:embed="rId2"/>
            <a:srcRect r="80822" b="92131"/>
            <a:stretch>
              <a:fillRect/>
            </a:stretch>
          </p:blipFill>
          <p:spPr>
            <a:xfrm>
              <a:off x="2854846" y="2060848"/>
              <a:ext cx="1413327" cy="543932"/>
            </a:xfrm>
            <a:prstGeom prst="rect">
              <a:avLst/>
            </a:prstGeom>
          </p:spPr>
        </p:pic>
        <p:pic>
          <p:nvPicPr>
            <p:cNvPr id="5" name="图片 4"/>
            <p:cNvPicPr>
              <a:picLocks noChangeAspect="1"/>
            </p:cNvPicPr>
            <p:nvPr/>
          </p:nvPicPr>
          <p:blipFill>
            <a:blip r:embed="rId3"/>
            <a:stretch>
              <a:fillRect/>
            </a:stretch>
          </p:blipFill>
          <p:spPr>
            <a:xfrm>
              <a:off x="2923302" y="2478880"/>
              <a:ext cx="45719" cy="125899"/>
            </a:xfrm>
            <a:prstGeom prst="rect">
              <a:avLst/>
            </a:prstGeom>
          </p:spPr>
        </p:pic>
      </p:grpSp>
      <p:pic>
        <p:nvPicPr>
          <p:cNvPr id="6" name="gh260.jpg" descr="id:2147491078;FounderCES"/>
          <p:cNvPicPr/>
          <p:nvPr/>
        </p:nvPicPr>
        <p:blipFill>
          <a:blip r:embed="rId4"/>
          <a:stretch>
            <a:fillRect/>
          </a:stretch>
        </p:blipFill>
        <p:spPr>
          <a:xfrm>
            <a:off x="4620726" y="3512017"/>
            <a:ext cx="2948959" cy="1933207"/>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1130246"/>
          </a:xfrm>
        </p:spPr>
        <p:txBody>
          <a:bodyPr/>
          <a:lstStyle/>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安徽六安裕安区期中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）根据图甲的电路图连接图乙的实物电路图</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电流约</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.4</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电流约</a:t>
            </a:r>
            <a:r>
              <a:rPr lang="en-US" altLang="zh-CN">
                <a:solidFill>
                  <a:srgbClr val="000000"/>
                </a:solidFill>
                <a:ea typeface="宋体" panose="02010600030101010101" pitchFamily="2" charset="-122"/>
                <a:cs typeface="Times New Roman" panose="02020603050405020304" pitchFamily="18" charset="0"/>
              </a:rPr>
              <a:t>0.</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巩固特训.eps" descr="id:2147489719;FounderCES"/>
          <p:cNvPicPr/>
          <p:nvPr/>
        </p:nvPicPr>
        <p:blipFill>
          <a:blip r:embed="rId2"/>
          <a:stretch>
            <a:fillRect/>
          </a:stretch>
        </p:blipFill>
        <p:spPr>
          <a:xfrm>
            <a:off x="262558" y="818289"/>
            <a:ext cx="1658651" cy="431909"/>
          </a:xfrm>
          <a:prstGeom prst="rect">
            <a:avLst/>
          </a:prstGeom>
        </p:spPr>
      </p:pic>
      <p:pic>
        <p:nvPicPr>
          <p:cNvPr id="4" name="gyc322.jpg" descr="id:2147491099;FounderCES"/>
          <p:cNvPicPr/>
          <p:nvPr/>
        </p:nvPicPr>
        <p:blipFill rotWithShape="1">
          <a:blip r:embed="rId3"/>
          <a:srcRect b="58004"/>
          <a:stretch>
            <a:fillRect/>
          </a:stretch>
        </p:blipFill>
        <p:spPr>
          <a:xfrm>
            <a:off x="3286894" y="2992685"/>
            <a:ext cx="2429845" cy="1902458"/>
          </a:xfrm>
          <a:prstGeom prst="rect">
            <a:avLst/>
          </a:prstGeom>
        </p:spPr>
      </p:pic>
      <p:pic>
        <p:nvPicPr>
          <p:cNvPr id="6" name="gyc322.jpg" descr="id:2147491099;FounderCES"/>
          <p:cNvPicPr/>
          <p:nvPr/>
        </p:nvPicPr>
        <p:blipFill rotWithShape="1">
          <a:blip r:embed="rId3"/>
          <a:srcRect t="42203"/>
          <a:stretch>
            <a:fillRect/>
          </a:stretch>
        </p:blipFill>
        <p:spPr>
          <a:xfrm>
            <a:off x="6239222" y="2276872"/>
            <a:ext cx="2429845" cy="2618271"/>
          </a:xfrm>
          <a:prstGeom prst="rect">
            <a:avLst/>
          </a:prstGeom>
        </p:spPr>
      </p:pic>
      <p:sp>
        <p:nvSpPr>
          <p:cNvPr id="8" name="矩形 7"/>
          <p:cNvSpPr/>
          <p:nvPr/>
        </p:nvSpPr>
        <p:spPr>
          <a:xfrm>
            <a:off x="5189945" y="4607019"/>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5</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7" name="矩形 6"/>
          <p:cNvSpPr/>
          <p:nvPr/>
        </p:nvSpPr>
        <p:spPr>
          <a:xfrm>
            <a:off x="380791" y="2270194"/>
            <a:ext cx="1422184" cy="576248"/>
          </a:xfrm>
          <a:prstGeom prst="rect">
            <a:avLst/>
          </a:prstGeom>
        </p:spPr>
        <p:txBody>
          <a:bodyPr wrap="none">
            <a:spAutoFit/>
          </a:bodyPr>
          <a:lstStyle/>
          <a:p>
            <a:pPr algn="just">
              <a:lnSpc>
                <a:spcPct val="150000"/>
              </a:lnSpc>
              <a:spcAft>
                <a:spcPts val="0"/>
              </a:spcAft>
              <a:tabLst>
                <a:tab pos="6210935" algn="l"/>
              </a:tabLst>
            </a:pPr>
            <a:r>
              <a:rPr lang="zh-CN" altLang="zh-CN" sz="2400">
                <a:cs typeface="Times New Roman" panose="02020603050405020304" pitchFamily="18" charset="0"/>
              </a:rPr>
              <a:t>如图所示</a:t>
            </a:r>
            <a:endParaRPr lang="zh-CN" altLang="zh-CN" sz="1200">
              <a:solidFill>
                <a:srgbClr val="000000"/>
              </a:solidFill>
              <a:cs typeface="Times New Roman" panose="02020603050405020304" pitchFamily="18" charset="0"/>
            </a:endParaRPr>
          </a:p>
        </p:txBody>
      </p:sp>
      <p:pic>
        <p:nvPicPr>
          <p:cNvPr id="9" name="gyc329.jpg" descr="id:2147493623;FounderCES"/>
          <p:cNvPicPr/>
          <p:nvPr/>
        </p:nvPicPr>
        <p:blipFill>
          <a:blip r:embed="rId4"/>
          <a:stretch>
            <a:fillRect/>
          </a:stretch>
        </p:blipFill>
        <p:spPr>
          <a:xfrm>
            <a:off x="6173558" y="2285262"/>
            <a:ext cx="2609715" cy="232175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06160"/>
            <a:ext cx="11485848" cy="1684244"/>
          </a:xfrm>
        </p:spPr>
        <p:txBody>
          <a:bodyPr/>
          <a:lstStyle/>
          <a:p>
            <a:pPr hangingPunct="0">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由电路图可知，该电路为并联电路，开关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在干路上，</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支路上，电流表在干路上测干路电流，</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电流约为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电流约为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，则干路电流为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，则电流表应接大量程，根据电路图连接实物图，如图所示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pic>
        <p:nvPicPr>
          <p:cNvPr id="3" name="gyc322.jpg" descr="id:2147491099;FounderCES"/>
          <p:cNvPicPr/>
          <p:nvPr/>
        </p:nvPicPr>
        <p:blipFill rotWithShape="1">
          <a:blip r:embed="rId2"/>
          <a:srcRect b="58004"/>
          <a:stretch>
            <a:fillRect/>
          </a:stretch>
        </p:blipFill>
        <p:spPr>
          <a:xfrm>
            <a:off x="3286894" y="3542674"/>
            <a:ext cx="2429845" cy="1902458"/>
          </a:xfrm>
          <a:prstGeom prst="rect">
            <a:avLst/>
          </a:prstGeom>
        </p:spPr>
      </p:pic>
      <p:pic>
        <p:nvPicPr>
          <p:cNvPr id="4" name="gyc322.jpg" descr="id:2147491099;FounderCES"/>
          <p:cNvPicPr/>
          <p:nvPr/>
        </p:nvPicPr>
        <p:blipFill rotWithShape="1">
          <a:blip r:embed="rId2"/>
          <a:srcRect t="42203"/>
          <a:stretch>
            <a:fillRect/>
          </a:stretch>
        </p:blipFill>
        <p:spPr>
          <a:xfrm>
            <a:off x="6239222" y="2872886"/>
            <a:ext cx="2429845" cy="2618271"/>
          </a:xfrm>
          <a:prstGeom prst="rect">
            <a:avLst/>
          </a:prstGeom>
        </p:spPr>
      </p:pic>
      <p:sp>
        <p:nvSpPr>
          <p:cNvPr id="5" name="矩形 4"/>
          <p:cNvSpPr/>
          <p:nvPr/>
        </p:nvSpPr>
        <p:spPr>
          <a:xfrm>
            <a:off x="5189945" y="5157008"/>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5</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6" name="gyc329.jpg" descr="id:2147493623;FounderCES"/>
          <p:cNvPicPr/>
          <p:nvPr/>
        </p:nvPicPr>
        <p:blipFill>
          <a:blip r:embed="rId3"/>
          <a:stretch>
            <a:fillRect/>
          </a:stretch>
        </p:blipFill>
        <p:spPr>
          <a:xfrm>
            <a:off x="6149286" y="2846995"/>
            <a:ext cx="2609715" cy="2321757"/>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09016"/>
            <a:ext cx="11485848" cy="1130246"/>
          </a:xfrm>
        </p:spPr>
        <p:txBody>
          <a:bodyPr/>
          <a:lstStyle/>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泉州模拟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）请在图的两个虚线框内，选填</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电源</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小灯泡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的电路图符号连入电路，并满足两灯组成并联电路且开关只控制灯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gyc323.jpg" descr="id:2147491106;FounderCES"/>
          <p:cNvPicPr/>
          <p:nvPr/>
        </p:nvPicPr>
        <p:blipFill>
          <a:blip r:embed="rId2"/>
          <a:stretch>
            <a:fillRect/>
          </a:stretch>
        </p:blipFill>
        <p:spPr>
          <a:xfrm>
            <a:off x="4439022" y="2551950"/>
            <a:ext cx="2684364" cy="2101002"/>
          </a:xfrm>
          <a:prstGeom prst="rect">
            <a:avLst/>
          </a:prstGeom>
        </p:spPr>
      </p:pic>
      <p:sp>
        <p:nvSpPr>
          <p:cNvPr id="6" name="矩形 5"/>
          <p:cNvSpPr/>
          <p:nvPr/>
        </p:nvSpPr>
        <p:spPr>
          <a:xfrm>
            <a:off x="5087094" y="4652952"/>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6</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5" name="矩形 4"/>
          <p:cNvSpPr/>
          <p:nvPr/>
        </p:nvSpPr>
        <p:spPr>
          <a:xfrm>
            <a:off x="343711" y="2263826"/>
            <a:ext cx="1422184" cy="576248"/>
          </a:xfrm>
          <a:prstGeom prst="rect">
            <a:avLst/>
          </a:prstGeom>
        </p:spPr>
        <p:txBody>
          <a:bodyPr wrap="none">
            <a:spAutoFit/>
          </a:bodyPr>
          <a:lstStyle/>
          <a:p>
            <a:pPr algn="just">
              <a:lnSpc>
                <a:spcPct val="150000"/>
              </a:lnSpc>
              <a:spcAft>
                <a:spcPts val="0"/>
              </a:spcAft>
              <a:tabLst>
                <a:tab pos="6210935" algn="l"/>
              </a:tabLst>
            </a:pPr>
            <a:r>
              <a:rPr lang="zh-CN" altLang="zh-CN" sz="2400">
                <a:cs typeface="Times New Roman" panose="02020603050405020304" pitchFamily="18" charset="0"/>
              </a:rPr>
              <a:t>如图所示</a:t>
            </a:r>
            <a:endParaRPr lang="zh-CN" altLang="zh-CN" sz="1200">
              <a:solidFill>
                <a:srgbClr val="000000"/>
              </a:solidFill>
              <a:cs typeface="Times New Roman" panose="02020603050405020304" pitchFamily="18" charset="0"/>
            </a:endParaRPr>
          </a:p>
        </p:txBody>
      </p:sp>
      <p:pic>
        <p:nvPicPr>
          <p:cNvPr id="7" name="gyc330.jpg" descr="id:2147493630;FounderCES"/>
          <p:cNvPicPr/>
          <p:nvPr/>
        </p:nvPicPr>
        <p:blipFill>
          <a:blip r:embed="rId3"/>
          <a:stretch>
            <a:fillRect/>
          </a:stretch>
        </p:blipFill>
        <p:spPr>
          <a:xfrm>
            <a:off x="4418954" y="2551949"/>
            <a:ext cx="2704432" cy="212426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35080"/>
            <a:ext cx="11485848" cy="1753235"/>
          </a:xfrm>
        </p:spPr>
        <p:txBody>
          <a:bodyPr/>
          <a:lstStyle/>
          <a:p>
            <a:pPr algn="dist">
              <a:spcAft>
                <a:spcPts val="0"/>
              </a:spcAf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要求满足两灯组成并联电路</a:t>
            </a:r>
            <a:r>
              <a:rPr lang="zh-CN" altLang="zh-CN"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且开关只控制灯</a:t>
            </a:r>
            <a:r>
              <a:rPr lang="en-US" altLang="zh-CN"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L</a:t>
            </a:r>
            <a:r>
              <a:rPr lang="en-US" altLang="zh-CN" u="wavy" baseline="-2500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因此下面虚线框只能为电灯，</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则上面虚线框就为电源，如图所示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箭头左.eps" descr="id:2147493637;FounderCES"/>
          <p:cNvPicPr/>
          <p:nvPr/>
        </p:nvPicPr>
        <p:blipFill>
          <a:blip r:embed="rId2"/>
          <a:stretch>
            <a:fillRect/>
          </a:stretch>
        </p:blipFill>
        <p:spPr>
          <a:xfrm>
            <a:off x="5001800" y="1014210"/>
            <a:ext cx="304337" cy="240205"/>
          </a:xfrm>
          <a:prstGeom prst="rect">
            <a:avLst/>
          </a:prstGeom>
        </p:spPr>
      </p:pic>
      <p:sp>
        <p:nvSpPr>
          <p:cNvPr id="5" name="矩形 4"/>
          <p:cNvSpPr/>
          <p:nvPr/>
        </p:nvSpPr>
        <p:spPr>
          <a:xfrm>
            <a:off x="406574" y="1112410"/>
            <a:ext cx="7992888" cy="576248"/>
          </a:xfrm>
          <a:prstGeom prst="rect">
            <a:avLst/>
          </a:prstGeom>
        </p:spPr>
        <p:txBody>
          <a:bodyPr wrap="square">
            <a:spAutoFit/>
          </a:bodyPr>
          <a:lstStyle/>
          <a:p>
            <a:pPr lvl="0" algn="just" eaLnBrk="1">
              <a:lnSpc>
                <a:spcPct val="150000"/>
              </a:lnSpc>
              <a:spcBef>
                <a:spcPts val="0"/>
              </a:spcBef>
              <a:spcAft>
                <a:spcPts val="0"/>
              </a:spcAft>
              <a:tabLst>
                <a:tab pos="6210935" algn="l"/>
              </a:tabLst>
            </a:pPr>
            <a:r>
              <a:rPr lang="zh-CN" altLang="zh-CN" sz="2400" b="0">
                <a:solidFill>
                  <a:srgbClr val="00AEEF"/>
                </a:solidFill>
                <a:ea typeface="楷体" panose="02010609060101010101" pitchFamily="49" charset="-122"/>
                <a:cs typeface="Times New Roman" panose="02020603050405020304" pitchFamily="18" charset="0"/>
              </a:rPr>
              <a:t>开关控制哪个用电器</a:t>
            </a:r>
            <a:r>
              <a:rPr lang="zh-CN" altLang="zh-CN" sz="2400" b="0">
                <a:solidFill>
                  <a:srgbClr val="00AEEF"/>
                </a:solidFill>
                <a:cs typeface="Times New Roman" panose="02020603050405020304" pitchFamily="18" charset="0"/>
              </a:rPr>
              <a:t>，</a:t>
            </a:r>
            <a:r>
              <a:rPr lang="zh-CN" altLang="zh-CN" sz="2400" b="0">
                <a:solidFill>
                  <a:srgbClr val="00AEEF"/>
                </a:solidFill>
                <a:ea typeface="楷体" panose="02010609060101010101" pitchFamily="49" charset="-122"/>
                <a:cs typeface="Times New Roman" panose="02020603050405020304" pitchFamily="18" charset="0"/>
              </a:rPr>
              <a:t>就与该用电器串联</a:t>
            </a:r>
            <a:endParaRPr lang="zh-CN" altLang="zh-CN" sz="1200" b="0">
              <a:solidFill>
                <a:srgbClr val="000000"/>
              </a:solidFill>
              <a:cs typeface="Times New Roman" panose="02020603050405020304" pitchFamily="18" charset="0"/>
            </a:endParaRPr>
          </a:p>
        </p:txBody>
      </p:sp>
      <p:sp>
        <p:nvSpPr>
          <p:cNvPr id="6" name="矩形 5"/>
          <p:cNvSpPr/>
          <p:nvPr/>
        </p:nvSpPr>
        <p:spPr>
          <a:xfrm>
            <a:off x="9268952" y="3578145"/>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6</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pic>
        <p:nvPicPr>
          <p:cNvPr id="7" name="gyc330.jpg" descr="id:2147493630;FounderCES"/>
          <p:cNvPicPr/>
          <p:nvPr/>
        </p:nvPicPr>
        <p:blipFill>
          <a:blip r:embed="rId3"/>
          <a:stretch>
            <a:fillRect/>
          </a:stretch>
        </p:blipFill>
        <p:spPr>
          <a:xfrm>
            <a:off x="8600812" y="1453882"/>
            <a:ext cx="2704432" cy="2124263"/>
          </a:xfrm>
          <a:prstGeom prst="rect">
            <a:avLst/>
          </a:prstGeom>
        </p:spPr>
      </p:pic>
      <p:sp>
        <p:nvSpPr>
          <p:cNvPr id="4" name="内容占位符 1"/>
          <p:cNvSpPr>
            <a:spLocks noGrp="1"/>
          </p:cNvSpPr>
          <p:nvPr/>
        </p:nvSpPr>
        <p:spPr>
          <a:xfrm>
            <a:off x="360854" y="4210715"/>
            <a:ext cx="11485848" cy="1684244"/>
          </a:xfrm>
          <a:prstGeom prst="rect">
            <a:avLst/>
          </a:prstGeom>
          <a:solidFill>
            <a:srgbClr val="E1F4FC"/>
          </a:solid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tabLst>
                <a:tab pos="6210935" algn="l"/>
              </a:tabLst>
            </a:pP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检查电路是否连接正确的要点</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检查电路是否缺少组成完整电路的四类元件</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检查电路元件的符号是否正确</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检查开关闭合前后电路是否会出现短路</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检查开关是否能控制用电器</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图片 7"/>
          <p:cNvPicPr>
            <a:picLocks noChangeAspect="1"/>
          </p:cNvPicPr>
          <p:nvPr/>
        </p:nvPicPr>
        <p:blipFill>
          <a:blip r:embed="rId4"/>
          <a:stretch>
            <a:fillRect/>
          </a:stretch>
        </p:blipFill>
        <p:spPr>
          <a:xfrm>
            <a:off x="360854" y="4210715"/>
            <a:ext cx="1564400" cy="40762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1XB6.eps" descr="id:2147489480;FounderCES"/>
          <p:cNvPicPr/>
          <p:nvPr/>
        </p:nvPicPr>
        <p:blipFill>
          <a:blip r:embed="rId2"/>
          <a:stretch>
            <a:fillRect/>
          </a:stretch>
        </p:blipFill>
        <p:spPr>
          <a:xfrm>
            <a:off x="1073901" y="2324402"/>
            <a:ext cx="637609" cy="360040"/>
          </a:xfrm>
          <a:prstGeom prst="rect">
            <a:avLst/>
          </a:prstGeom>
        </p:spPr>
      </p:pic>
      <p:sp>
        <p:nvSpPr>
          <p:cNvPr id="2" name="内容占位符 1"/>
          <p:cNvSpPr>
            <a:spLocks noGrp="1"/>
          </p:cNvSpPr>
          <p:nvPr>
            <p:ph idx="1"/>
          </p:nvPr>
        </p:nvSpPr>
        <p:spPr>
          <a:xfrm>
            <a:off x="360854" y="2154010"/>
            <a:ext cx="11485848" cy="2238241"/>
          </a:xfrm>
        </p:spPr>
        <p:txBody>
          <a:bodyPr/>
          <a:lstStyle/>
          <a:p>
            <a:pPr indent="720725" hangingPunct="0">
              <a:spcAft>
                <a:spcPts val="0"/>
              </a:spcAft>
              <a:tabLst>
                <a:tab pos="6210935" algn="l"/>
              </a:tabLst>
            </a:pPr>
            <a:r>
              <a:rPr lang="zh-CN" altLang="zh-CN">
                <a:solidFill>
                  <a:srgbClr val="FFFFFF"/>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a:solidFill>
                  <a:srgbClr val="FFFFFF"/>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上海青浦区期中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）如图所示，甲、乙两种纳米材料相互摩擦后，甲的上表面和乙的下表面分别聚集了不同性质的电荷，将甲、乙接入电路后产生电流，则甲、乙整体上相当于电路中的</a:t>
            </a:r>
            <a:r>
              <a:rPr lang="en-US" altLang="zh-CN">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填元件名称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）；摩擦过程中，甲、乙的</a:t>
            </a:r>
            <a:r>
              <a:rPr lang="en-US" altLang="zh-CN">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能转化为</a:t>
            </a:r>
            <a:r>
              <a:rPr lang="en-US" altLang="zh-CN">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这一原理为更好地开发利用海洋蓝色能源提供了新的可能</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3XB5.eps" descr="id:2147489853;FounderCES"/>
          <p:cNvPicPr/>
          <p:nvPr/>
        </p:nvPicPr>
        <p:blipFill>
          <a:blip r:embed="rId3"/>
          <a:stretch>
            <a:fillRect/>
          </a:stretch>
        </p:blipFill>
        <p:spPr>
          <a:xfrm>
            <a:off x="3115232" y="908720"/>
            <a:ext cx="5977091" cy="549776"/>
          </a:xfrm>
          <a:prstGeom prst="rect">
            <a:avLst/>
          </a:prstGeom>
        </p:spPr>
      </p:pic>
      <p:pic>
        <p:nvPicPr>
          <p:cNvPr id="6" name="24新情境-学.eps" descr="id:2147491120;FounderCES"/>
          <p:cNvPicPr/>
          <p:nvPr/>
        </p:nvPicPr>
        <p:blipFill>
          <a:blip r:embed="rId4"/>
          <a:stretch>
            <a:fillRect/>
          </a:stretch>
        </p:blipFill>
        <p:spPr>
          <a:xfrm>
            <a:off x="360854" y="1744606"/>
            <a:ext cx="1402663" cy="409220"/>
          </a:xfrm>
          <a:prstGeom prst="rect">
            <a:avLst/>
          </a:prstGeom>
        </p:spPr>
      </p:pic>
      <p:pic>
        <p:nvPicPr>
          <p:cNvPr id="7" name="gyc324.jpg" descr="id:2147491127;FounderCES"/>
          <p:cNvPicPr/>
          <p:nvPr/>
        </p:nvPicPr>
        <p:blipFill>
          <a:blip r:embed="rId5"/>
          <a:stretch>
            <a:fillRect/>
          </a:stretch>
        </p:blipFill>
        <p:spPr>
          <a:xfrm>
            <a:off x="4150990" y="4541769"/>
            <a:ext cx="3390321" cy="1335503"/>
          </a:xfrm>
          <a:prstGeom prst="rect">
            <a:avLst/>
          </a:prstGeom>
        </p:spPr>
      </p:pic>
      <p:sp>
        <p:nvSpPr>
          <p:cNvPr id="9" name="矩形 8"/>
          <p:cNvSpPr/>
          <p:nvPr/>
        </p:nvSpPr>
        <p:spPr>
          <a:xfrm>
            <a:off x="5037847" y="3354099"/>
            <a:ext cx="803425" cy="461665"/>
          </a:xfrm>
          <a:prstGeom prst="rect">
            <a:avLst/>
          </a:prstGeom>
        </p:spPr>
        <p:txBody>
          <a:bodyPr wrap="none">
            <a:spAutoFit/>
          </a:bodyPr>
          <a:lstStyle/>
          <a:p>
            <a:r>
              <a:rPr lang="zh-CN" altLang="zh-CN" sz="2400">
                <a:cs typeface="Times New Roman" panose="02020603050405020304" pitchFamily="18" charset="0"/>
              </a:rPr>
              <a:t>电源</a:t>
            </a:r>
            <a:endParaRPr lang="zh-CN" altLang="en-US"/>
          </a:p>
        </p:txBody>
      </p:sp>
      <p:sp>
        <p:nvSpPr>
          <p:cNvPr id="11" name="矩形 10"/>
          <p:cNvSpPr/>
          <p:nvPr/>
        </p:nvSpPr>
        <p:spPr>
          <a:xfrm>
            <a:off x="504958" y="3889974"/>
            <a:ext cx="803425" cy="461665"/>
          </a:xfrm>
          <a:prstGeom prst="rect">
            <a:avLst/>
          </a:prstGeom>
        </p:spPr>
        <p:txBody>
          <a:bodyPr wrap="none">
            <a:spAutoFit/>
          </a:bodyPr>
          <a:lstStyle/>
          <a:p>
            <a:r>
              <a:rPr lang="zh-CN" altLang="zh-CN" sz="2400">
                <a:cs typeface="Times New Roman" panose="02020603050405020304" pitchFamily="18" charset="0"/>
              </a:rPr>
              <a:t>机械</a:t>
            </a:r>
            <a:endParaRPr lang="zh-CN" altLang="en-US"/>
          </a:p>
        </p:txBody>
      </p:sp>
      <p:sp>
        <p:nvSpPr>
          <p:cNvPr id="13" name="矩形 12"/>
          <p:cNvSpPr/>
          <p:nvPr/>
        </p:nvSpPr>
        <p:spPr>
          <a:xfrm>
            <a:off x="2720840" y="3780248"/>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a:cs typeface="Times New Roman" panose="02020603050405020304" pitchFamily="18" charset="0"/>
              </a:rPr>
              <a:t>电</a:t>
            </a:r>
            <a:endParaRPr lang="zh-CN" altLang="zh-CN" sz="120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3"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1684244"/>
          </a:xfrm>
        </p:spPr>
        <p:txBody>
          <a:bodyPr/>
          <a:lstStyle/>
          <a:p>
            <a:pPr indent="720725" hangingPunct="0">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电源是能持续提供电能的装置</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能产生电流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从能量转化的观点来看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电源工作时把其他形式的能转化为电能</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用电器是消耗电能的装置</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从能量转化的观点来看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用电器工作时把电能转化为其他形式的能</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1点拨B-14.eps" descr="id:2147489902;FounderCES"/>
          <p:cNvPicPr/>
          <p:nvPr/>
        </p:nvPicPr>
        <p:blipFill rotWithShape="1">
          <a:blip r:embed="rId2">
            <a:clrChange>
              <a:clrFrom>
                <a:srgbClr val="000000">
                  <a:alpha val="0"/>
                </a:srgbClr>
              </a:clrFrom>
              <a:clrTo>
                <a:srgbClr val="000000">
                  <a:alpha val="0"/>
                </a:srgbClr>
              </a:clrTo>
            </a:clrChange>
          </a:blip>
          <a:srcRect r="83333" b="93225"/>
          <a:stretch>
            <a:fillRect/>
          </a:stretch>
        </p:blipFill>
        <p:spPr>
          <a:xfrm>
            <a:off x="332377" y="838273"/>
            <a:ext cx="1137915" cy="543932"/>
          </a:xfrm>
          <a:prstGeom prst="rect">
            <a:avLst/>
          </a:prstGeom>
        </p:spPr>
      </p:pic>
      <p:sp>
        <p:nvSpPr>
          <p:cNvPr id="5" name="内容占位符 1"/>
          <p:cNvSpPr txBox="1"/>
          <p:nvPr/>
        </p:nvSpPr>
        <p:spPr bwMode="auto">
          <a:xfrm>
            <a:off x="332377" y="2996952"/>
            <a:ext cx="11485848" cy="1667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甲的上表面和乙的下表面分别聚集了不同性质的电荷</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将甲</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乙接入电路后产生电流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则甲</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乙整体上相当于电路中的电源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摩擦过程中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甲</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乙的机械能转化为电能</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pic>
        <p:nvPicPr>
          <p:cNvPr id="6" name="gyc324.jpg" descr="id:2147491127;FounderCES"/>
          <p:cNvPicPr/>
          <p:nvPr/>
        </p:nvPicPr>
        <p:blipFill>
          <a:blip r:embed="rId3"/>
          <a:stretch>
            <a:fillRect/>
          </a:stretch>
        </p:blipFill>
        <p:spPr>
          <a:xfrm>
            <a:off x="4400045" y="4647587"/>
            <a:ext cx="3390321" cy="133550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方法技巧.eps" descr="id:2147489592;FounderCES"/>
          <p:cNvPicPr/>
          <p:nvPr/>
        </p:nvPicPr>
        <p:blipFill>
          <a:blip r:embed="rId2"/>
          <a:stretch>
            <a:fillRect/>
          </a:stretch>
        </p:blipFill>
        <p:spPr>
          <a:xfrm>
            <a:off x="406574" y="2782291"/>
            <a:ext cx="1682034" cy="493138"/>
          </a:xfrm>
          <a:prstGeom prst="rect">
            <a:avLst/>
          </a:prstGeom>
        </p:spPr>
      </p:pic>
      <p:sp>
        <p:nvSpPr>
          <p:cNvPr id="5" name="内容占位符 4"/>
          <p:cNvSpPr>
            <a:spLocks noGrp="1"/>
          </p:cNvSpPr>
          <p:nvPr>
            <p:ph idx="1"/>
          </p:nvPr>
        </p:nvSpPr>
        <p:spPr>
          <a:xfrm>
            <a:off x="360854" y="3298333"/>
            <a:ext cx="11485848" cy="1113766"/>
          </a:xfrm>
        </p:spPr>
        <p:txBody>
          <a:bodyPr/>
          <a:lstStyle/>
          <a:p>
            <a:pPr indent="720725" hangingPunct="0">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如果两个物体互相吸引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可能是两者带有异种电荷</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也可能是一个带电体吸引另一个轻小物体</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如果两个物体互相排斥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则一定是两者带同种电荷</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
        <p:nvSpPr>
          <p:cNvPr id="6" name="内容占位符 1"/>
          <p:cNvSpPr txBox="1"/>
          <p:nvPr/>
        </p:nvSpPr>
        <p:spPr bwMode="auto">
          <a:xfrm>
            <a:off x="360854" y="1626017"/>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名师启发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该题考查带电物体之间的相互作用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一个带电的物体吸引另一个物体时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要注意带电体具有能吸引轻小物体的性质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584"/>
            <a:ext cx="11485848" cy="2238241"/>
          </a:xfrm>
        </p:spPr>
        <p:txBody>
          <a:bodyPr/>
          <a:lstStyle/>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大连模拟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）做饭时，妈妈不小心将胡椒粉撒到了粗粒盐盒里，她想将胡椒粉与盐分离，苦于没有办法</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小玉急中生智，拿了一根筷子在毛皮上摩擦几下，然后将筷子靠近胡椒粉，胡椒粉被吸到筷子上，成功地将其与粗粒盐分开</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请回答：</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）小玉选用的筷子是金属的还是塑料的？为什么？</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举一反三.eps" descr="id:2147489909;FounderCES"/>
          <p:cNvPicPr/>
          <p:nvPr/>
        </p:nvPicPr>
        <p:blipFill>
          <a:blip r:embed="rId2"/>
          <a:stretch>
            <a:fillRect/>
          </a:stretch>
        </p:blipFill>
        <p:spPr>
          <a:xfrm>
            <a:off x="360854" y="842831"/>
            <a:ext cx="1658651" cy="479537"/>
          </a:xfrm>
          <a:prstGeom prst="rect">
            <a:avLst/>
          </a:prstGeom>
        </p:spPr>
      </p:pic>
      <p:sp>
        <p:nvSpPr>
          <p:cNvPr id="4" name="内容占位符 1"/>
          <p:cNvSpPr txBox="1"/>
          <p:nvPr/>
        </p:nvSpPr>
        <p:spPr bwMode="auto">
          <a:xfrm>
            <a:off x="360854" y="3501008"/>
            <a:ext cx="11485848" cy="1113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塑料的；因为塑料筷子是绝缘体，摩擦产生的电荷被限制在摩擦的区域，这样，带电的筷子就能吸引轻小物体</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p>
        </p:txBody>
      </p:sp>
      <p:sp>
        <p:nvSpPr>
          <p:cNvPr id="5" name="内容占位符 1"/>
          <p:cNvSpPr txBox="1"/>
          <p:nvPr/>
        </p:nvSpPr>
        <p:spPr bwMode="auto">
          <a:xfrm>
            <a:off x="360854" y="456254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）请解释胡椒粉与粗粒盐分开的原因</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p:nvPr/>
        </p:nvSpPr>
        <p:spPr bwMode="auto">
          <a:xfrm>
            <a:off x="360854" y="5051538"/>
            <a:ext cx="11485848" cy="1113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tabLst>
                <a:tab pos="6210935" algn="l"/>
              </a:tabLst>
            </a:pP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胡椒粉属于轻小物体，塑料筷子与毛皮摩擦带电，带电体具有吸引轻小物体的性质，而粗粒盐相对较重，所以带电的筷子吸引胡椒粉</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1XB6.eps" descr="id:2147489480;FounderCES"/>
          <p:cNvPicPr/>
          <p:nvPr/>
        </p:nvPicPr>
        <p:blipFill>
          <a:blip r:embed="rId2"/>
          <a:stretch>
            <a:fillRect/>
          </a:stretch>
        </p:blipFill>
        <p:spPr>
          <a:xfrm>
            <a:off x="1073901" y="1376775"/>
            <a:ext cx="637609" cy="360040"/>
          </a:xfrm>
          <a:prstGeom prst="rect">
            <a:avLst/>
          </a:prstGeom>
        </p:spPr>
      </p:pic>
      <p:sp>
        <p:nvSpPr>
          <p:cNvPr id="2" name="内容占位符 1"/>
          <p:cNvSpPr>
            <a:spLocks noGrp="1"/>
          </p:cNvSpPr>
          <p:nvPr>
            <p:ph idx="1"/>
          </p:nvPr>
        </p:nvSpPr>
        <p:spPr>
          <a:xfrm>
            <a:off x="360854" y="1215175"/>
            <a:ext cx="11485848" cy="3346237"/>
          </a:xfrm>
        </p:spPr>
        <p:txBody>
          <a:bodyPr/>
          <a:lstStyle/>
          <a:p>
            <a:pPr indent="720725" hangingPunct="0">
              <a:spcAft>
                <a:spcPts val="0"/>
              </a:spcAft>
              <a:tabLst>
                <a:tab pos="6210935" algn="l"/>
              </a:tabLst>
            </a:pPr>
            <a:r>
              <a:rPr lang="zh-CN" altLang="zh-CN">
                <a:solidFill>
                  <a:srgbClr val="FFFFFF"/>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a:solidFill>
                  <a:srgbClr val="FFFFFF"/>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湖南益阳赫山区期中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）某班的同学们一起来研究</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串联电路的电流规律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，实验电路如图所示，请你回答下列问题：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）该实验应选择规格</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）的灯泡</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中考新考法-学.eps" descr="id:2147489930;FounderCES"/>
          <p:cNvPicPr/>
          <p:nvPr/>
        </p:nvPicPr>
        <p:blipFill>
          <a:blip r:embed="rId3"/>
          <a:stretch>
            <a:fillRect/>
          </a:stretch>
        </p:blipFill>
        <p:spPr>
          <a:xfrm>
            <a:off x="361203" y="764704"/>
            <a:ext cx="2249815" cy="431909"/>
          </a:xfrm>
          <a:prstGeom prst="rect">
            <a:avLst/>
          </a:prstGeom>
        </p:spPr>
      </p:pic>
      <p:pic>
        <p:nvPicPr>
          <p:cNvPr id="5" name="gyc325.jpg" descr="id:2147491169;FounderCES"/>
          <p:cNvPicPr/>
          <p:nvPr/>
        </p:nvPicPr>
        <p:blipFill>
          <a:blip r:embed="rId4"/>
          <a:stretch>
            <a:fillRect/>
          </a:stretch>
        </p:blipFill>
        <p:spPr>
          <a:xfrm>
            <a:off x="4583038" y="2367303"/>
            <a:ext cx="3384376" cy="1704169"/>
          </a:xfrm>
          <a:prstGeom prst="rect">
            <a:avLst/>
          </a:prstGeom>
        </p:spPr>
      </p:pic>
      <p:sp>
        <p:nvSpPr>
          <p:cNvPr id="7" name="矩形 6"/>
          <p:cNvSpPr/>
          <p:nvPr/>
        </p:nvSpPr>
        <p:spPr>
          <a:xfrm>
            <a:off x="3710150" y="4029625"/>
            <a:ext cx="803425" cy="461665"/>
          </a:xfrm>
          <a:prstGeom prst="rect">
            <a:avLst/>
          </a:prstGeom>
        </p:spPr>
        <p:txBody>
          <a:bodyPr wrap="none">
            <a:spAutoFit/>
          </a:bodyPr>
          <a:lstStyle/>
          <a:p>
            <a:r>
              <a:rPr lang="zh-CN" altLang="zh-CN" sz="2400">
                <a:cs typeface="Times New Roman" panose="02020603050405020304" pitchFamily="18" charset="0"/>
              </a:rPr>
              <a:t>不同</a:t>
            </a:r>
            <a:endParaRPr lang="zh-CN" altLang="en-US"/>
          </a:p>
        </p:txBody>
      </p:sp>
      <p:pic>
        <p:nvPicPr>
          <p:cNvPr id="8" name="21点拨B-14.eps" descr="id:2147489902;FounderCES"/>
          <p:cNvPicPr/>
          <p:nvPr/>
        </p:nvPicPr>
        <p:blipFill rotWithShape="1">
          <a:blip r:embed="rId5">
            <a:clrChange>
              <a:clrFrom>
                <a:srgbClr val="000000">
                  <a:alpha val="0"/>
                </a:srgbClr>
              </a:clrFrom>
              <a:clrTo>
                <a:srgbClr val="000000">
                  <a:alpha val="0"/>
                </a:srgbClr>
              </a:clrTo>
            </a:clrChange>
          </a:blip>
          <a:srcRect r="83333" b="93225"/>
          <a:stretch>
            <a:fillRect/>
          </a:stretch>
        </p:blipFill>
        <p:spPr>
          <a:xfrm>
            <a:off x="332377" y="4487667"/>
            <a:ext cx="1137915" cy="543932"/>
          </a:xfrm>
          <a:prstGeom prst="rect">
            <a:avLst/>
          </a:prstGeom>
        </p:spPr>
      </p:pic>
      <p:sp>
        <p:nvSpPr>
          <p:cNvPr id="9" name="内容占位符 1"/>
          <p:cNvSpPr txBox="1"/>
          <p:nvPr/>
        </p:nvSpPr>
        <p:spPr bwMode="auto">
          <a:xfrm>
            <a:off x="359870" y="5031599"/>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为了避免偶然性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得到规律的普遍性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应选择规格不同的灯泡实验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
        <p:nvSpPr>
          <p:cNvPr id="10" name="内容占位符 1"/>
          <p:cNvSpPr txBox="1"/>
          <p:nvPr/>
        </p:nvSpPr>
        <p:spPr bwMode="auto">
          <a:xfrm>
            <a:off x="359870" y="5526863"/>
            <a:ext cx="11485848" cy="1113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探究</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串联电路的电流规律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为了使得到的规律具有普遍性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避免偶然性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应选用不同规格的小灯泡进行实验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309146"/>
          </a:xfrm>
        </p:spPr>
        <p:txBody>
          <a:bodyPr/>
          <a:lstStyle/>
          <a:p>
            <a:pPr hangingPunct="0">
              <a:spcAft>
                <a:spcPts val="0"/>
              </a:spcAft>
              <a:tabLst>
                <a:tab pos="621093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）小亮同学</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连接电路后</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，闭合开关，两灯泡都亮，由于</a:t>
            </a: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连线较</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乱，一时无法确定</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电路是串联还是并联，现有如表一</a:t>
            </a: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两种方法：</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则下列说法正确的是</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方法</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可行</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方法</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不可行</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方法</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不可行</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方法</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可行</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两种方法都可行</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两种方法都不可行</a:t>
            </a:r>
            <a:endPar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gyc325.jpg" descr="id:2147491169;FounderCES"/>
          <p:cNvPicPr/>
          <p:nvPr/>
        </p:nvPicPr>
        <p:blipFill>
          <a:blip r:embed="rId2"/>
          <a:stretch>
            <a:fillRect/>
          </a:stretch>
        </p:blipFill>
        <p:spPr>
          <a:xfrm>
            <a:off x="8336245" y="699559"/>
            <a:ext cx="3384376" cy="1704169"/>
          </a:xfrm>
          <a:prstGeom prst="rect">
            <a:avLst/>
          </a:prstGeom>
        </p:spPr>
      </p:pic>
      <p:graphicFrame>
        <p:nvGraphicFramePr>
          <p:cNvPr id="4" name="表格 3"/>
          <p:cNvGraphicFramePr>
            <a:graphicFrameLocks noGrp="1"/>
          </p:cNvGraphicFramePr>
          <p:nvPr/>
        </p:nvGraphicFramePr>
        <p:xfrm>
          <a:off x="487374" y="2683060"/>
          <a:ext cx="11233247" cy="1437705"/>
        </p:xfrm>
        <a:graphic>
          <a:graphicData uri="http://schemas.openxmlformats.org/drawingml/2006/table">
            <a:tbl>
              <a:tblPr firstRow="1" firstCol="1" bandRow="1"/>
              <a:tblGrid>
                <a:gridCol w="1556928">
                  <a:extLst>
                    <a:ext uri="{9D8B030D-6E8A-4147-A177-3AD203B41FA5}">
                      <a16:colId xmlns:a16="http://schemas.microsoft.com/office/drawing/2014/main" val="20000"/>
                    </a:ext>
                  </a:extLst>
                </a:gridCol>
                <a:gridCol w="4127095">
                  <a:extLst>
                    <a:ext uri="{9D8B030D-6E8A-4147-A177-3AD203B41FA5}">
                      <a16:colId xmlns:a16="http://schemas.microsoft.com/office/drawing/2014/main" val="20001"/>
                    </a:ext>
                  </a:extLst>
                </a:gridCol>
                <a:gridCol w="2774612">
                  <a:extLst>
                    <a:ext uri="{9D8B030D-6E8A-4147-A177-3AD203B41FA5}">
                      <a16:colId xmlns:a16="http://schemas.microsoft.com/office/drawing/2014/main" val="20002"/>
                    </a:ext>
                  </a:extLst>
                </a:gridCol>
                <a:gridCol w="2774612">
                  <a:extLst>
                    <a:ext uri="{9D8B030D-6E8A-4147-A177-3AD203B41FA5}">
                      <a16:colId xmlns:a16="http://schemas.microsoft.com/office/drawing/2014/main" val="20003"/>
                    </a:ext>
                  </a:extLst>
                </a:gridCol>
              </a:tblGrid>
              <a:tr h="479235">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方法</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操作</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现象</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结论</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extLst>
                  <a:ext uri="{0D108BD9-81ED-4DB2-BD59-A6C34878D82A}">
                    <a16:rowId xmlns:a16="http://schemas.microsoft.com/office/drawing/2014/main" val="10000"/>
                  </a:ext>
                </a:extLst>
              </a:tr>
              <a:tr h="479235">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方法</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把其中一灯泡从灯座中取下</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若另一灯熄灭</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两灯一定是串联</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79235">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方法</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把其中一根导线断开</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若两灯熄灭</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两灯一定是串联</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6" name="矩形 5"/>
          <p:cNvSpPr/>
          <p:nvPr/>
        </p:nvSpPr>
        <p:spPr>
          <a:xfrm>
            <a:off x="5564079" y="2115604"/>
            <a:ext cx="800219" cy="576248"/>
          </a:xfrm>
          <a:prstGeom prst="rect">
            <a:avLst/>
          </a:prstGeom>
        </p:spPr>
        <p:txBody>
          <a:bodyPr wrap="none">
            <a:spAutoFit/>
          </a:bodyPr>
          <a:lstStyle/>
          <a:p>
            <a:pPr lvl="0" algn="ctr" eaLnBrk="1">
              <a:lnSpc>
                <a:spcPct val="150000"/>
              </a:lnSpc>
              <a:spcBef>
                <a:spcPts val="0"/>
              </a:spcBef>
              <a:spcAft>
                <a:spcPts val="0"/>
              </a:spcAft>
              <a:tabLst>
                <a:tab pos="6210935" algn="l"/>
              </a:tabLst>
            </a:pPr>
            <a:r>
              <a:rPr lang="zh-CN" altLang="zh-CN" sz="2400" b="0">
                <a:solidFill>
                  <a:srgbClr val="000000"/>
                </a:solidFill>
                <a:ea typeface="黑体" panose="02010609060101010101" pitchFamily="49" charset="-122"/>
                <a:cs typeface="Times New Roman" panose="02020603050405020304" pitchFamily="18" charset="0"/>
              </a:rPr>
              <a:t>表一</a:t>
            </a:r>
            <a:endParaRPr lang="zh-CN" altLang="zh-CN" sz="1200" b="0">
              <a:solidFill>
                <a:srgbClr val="000000"/>
              </a:solidFill>
              <a:cs typeface="Times New Roman" panose="02020603050405020304" pitchFamily="18" charset="0"/>
            </a:endParaRPr>
          </a:p>
        </p:txBody>
      </p:sp>
      <p:sp>
        <p:nvSpPr>
          <p:cNvPr id="8" name="矩形 7"/>
          <p:cNvSpPr/>
          <p:nvPr/>
        </p:nvSpPr>
        <p:spPr>
          <a:xfrm>
            <a:off x="3304478" y="4373730"/>
            <a:ext cx="407484" cy="461665"/>
          </a:xfrm>
          <a:prstGeom prst="rect">
            <a:avLst/>
          </a:prstGeom>
        </p:spPr>
        <p:txBody>
          <a:bodyPr wrap="none">
            <a:spAutoFit/>
          </a:bodyPr>
          <a:lstStyle/>
          <a:p>
            <a:r>
              <a:rPr lang="en-US" altLang="zh-CN" sz="2400"/>
              <a:t>A</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36628"/>
            <a:ext cx="11485848" cy="2792239"/>
          </a:xfrm>
        </p:spPr>
        <p:txBody>
          <a:bodyPr/>
          <a:lstStyle/>
          <a:p>
            <a:pPr indent="720725" hangingPunct="0">
              <a:spcAft>
                <a:spcPts val="0"/>
              </a:spcAft>
              <a:tabLst>
                <a:tab pos="6210935" algn="l"/>
              </a:tabLst>
            </a:pP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串联电路中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只有一条电流路径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串联电路的用电器</a:t>
            </a:r>
            <a:endPar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6210935" algn="l"/>
              </a:tabLst>
            </a:pP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是互相影响的</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一个用电器发生</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断路</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不能工作</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其他用电</a:t>
            </a:r>
            <a:endPar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6210935" algn="l"/>
              </a:tabLst>
            </a:pP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器都</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不能工作</a:t>
            </a:r>
            <a:r>
              <a:rPr lang="en-US"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切断任何一条导线</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所有</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的用电器都不能工作</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并联电路中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有多条电流路径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各用电器之间互不影响</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切断一条支路</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其他用电器还能正常工作</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但是若切断干路</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则所有的用电器都不能工作</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1点拨B-14.eps" descr="id:2147489902;FounderCES"/>
          <p:cNvPicPr/>
          <p:nvPr/>
        </p:nvPicPr>
        <p:blipFill rotWithShape="1">
          <a:blip r:embed="rId2">
            <a:clrChange>
              <a:clrFrom>
                <a:srgbClr val="000000">
                  <a:alpha val="0"/>
                </a:srgbClr>
              </a:clrFrom>
              <a:clrTo>
                <a:srgbClr val="000000">
                  <a:alpha val="0"/>
                </a:srgbClr>
              </a:clrTo>
            </a:clrChange>
          </a:blip>
          <a:srcRect r="83333" b="93225"/>
          <a:stretch>
            <a:fillRect/>
          </a:stretch>
        </p:blipFill>
        <p:spPr>
          <a:xfrm>
            <a:off x="332377" y="692696"/>
            <a:ext cx="1137915" cy="543932"/>
          </a:xfrm>
          <a:prstGeom prst="rect">
            <a:avLst/>
          </a:prstGeom>
        </p:spPr>
      </p:pic>
      <p:graphicFrame>
        <p:nvGraphicFramePr>
          <p:cNvPr id="4" name="表格 3"/>
          <p:cNvGraphicFramePr>
            <a:graphicFrameLocks noGrp="1"/>
          </p:cNvGraphicFramePr>
          <p:nvPr/>
        </p:nvGraphicFramePr>
        <p:xfrm>
          <a:off x="487374" y="4447376"/>
          <a:ext cx="11359327" cy="1437705"/>
        </p:xfrm>
        <a:graphic>
          <a:graphicData uri="http://schemas.openxmlformats.org/drawingml/2006/table">
            <a:tbl>
              <a:tblPr firstRow="1" firstCol="1" bandRow="1"/>
              <a:tblGrid>
                <a:gridCol w="1574402">
                  <a:extLst>
                    <a:ext uri="{9D8B030D-6E8A-4147-A177-3AD203B41FA5}">
                      <a16:colId xmlns:a16="http://schemas.microsoft.com/office/drawing/2014/main" val="20000"/>
                    </a:ext>
                  </a:extLst>
                </a:gridCol>
                <a:gridCol w="4173417">
                  <a:extLst>
                    <a:ext uri="{9D8B030D-6E8A-4147-A177-3AD203B41FA5}">
                      <a16:colId xmlns:a16="http://schemas.microsoft.com/office/drawing/2014/main" val="20001"/>
                    </a:ext>
                  </a:extLst>
                </a:gridCol>
                <a:gridCol w="2308285">
                  <a:extLst>
                    <a:ext uri="{9D8B030D-6E8A-4147-A177-3AD203B41FA5}">
                      <a16:colId xmlns:a16="http://schemas.microsoft.com/office/drawing/2014/main" val="20002"/>
                    </a:ext>
                  </a:extLst>
                </a:gridCol>
                <a:gridCol w="3303223">
                  <a:extLst>
                    <a:ext uri="{9D8B030D-6E8A-4147-A177-3AD203B41FA5}">
                      <a16:colId xmlns:a16="http://schemas.microsoft.com/office/drawing/2014/main" val="20003"/>
                    </a:ext>
                  </a:extLst>
                </a:gridCol>
              </a:tblGrid>
              <a:tr h="479235">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方法</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操作</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现象</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结论</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extLst>
                  <a:ext uri="{0D108BD9-81ED-4DB2-BD59-A6C34878D82A}">
                    <a16:rowId xmlns:a16="http://schemas.microsoft.com/office/drawing/2014/main" val="10000"/>
                  </a:ext>
                </a:extLst>
              </a:tr>
              <a:tr h="479235">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方法</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把其中一灯泡从灯座中取下</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若另一灯熄灭</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两灯一定是串联</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79235">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方法</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把其中一根导线断开</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若两灯熄灭</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两灯一定是串联</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5" name="矩形 4"/>
          <p:cNvSpPr/>
          <p:nvPr/>
        </p:nvSpPr>
        <p:spPr>
          <a:xfrm>
            <a:off x="5703668" y="3871128"/>
            <a:ext cx="800219" cy="576248"/>
          </a:xfrm>
          <a:prstGeom prst="rect">
            <a:avLst/>
          </a:prstGeom>
        </p:spPr>
        <p:txBody>
          <a:bodyPr wrap="none">
            <a:spAutoFit/>
          </a:bodyPr>
          <a:lstStyle/>
          <a:p>
            <a:pPr lvl="0" algn="ctr" eaLnBrk="1">
              <a:lnSpc>
                <a:spcPct val="150000"/>
              </a:lnSpc>
              <a:spcBef>
                <a:spcPts val="0"/>
              </a:spcBef>
              <a:spcAft>
                <a:spcPts val="0"/>
              </a:spcAft>
              <a:tabLst>
                <a:tab pos="6210935" algn="l"/>
              </a:tabLst>
            </a:pPr>
            <a:r>
              <a:rPr lang="zh-CN" altLang="zh-CN" sz="2400" b="0" dirty="0">
                <a:solidFill>
                  <a:srgbClr val="000000"/>
                </a:solidFill>
                <a:ea typeface="黑体" panose="02010609060101010101" pitchFamily="49" charset="-122"/>
                <a:cs typeface="Times New Roman" panose="02020603050405020304" pitchFamily="18" charset="0"/>
              </a:rPr>
              <a:t>表一</a:t>
            </a:r>
            <a:endParaRPr lang="zh-CN" altLang="zh-CN" sz="1200" b="0" dirty="0">
              <a:solidFill>
                <a:srgbClr val="000000"/>
              </a:solidFill>
              <a:cs typeface="Times New Roman" panose="02020603050405020304" pitchFamily="18" charset="0"/>
            </a:endParaRPr>
          </a:p>
        </p:txBody>
      </p:sp>
      <p:pic>
        <p:nvPicPr>
          <p:cNvPr id="6" name="gyc325.jpg" descr="id:2147491169;FounderCES"/>
          <p:cNvPicPr/>
          <p:nvPr/>
        </p:nvPicPr>
        <p:blipFill>
          <a:blip r:embed="rId3"/>
          <a:stretch>
            <a:fillRect/>
          </a:stretch>
        </p:blipFill>
        <p:spPr>
          <a:xfrm>
            <a:off x="8615486" y="1236628"/>
            <a:ext cx="3384376" cy="1704169"/>
          </a:xfrm>
          <a:prstGeom prst="rect">
            <a:avLst/>
          </a:prstGeom>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4704"/>
            <a:ext cx="11485848" cy="3416320"/>
          </a:xfrm>
        </p:spPr>
        <p:txBody>
          <a:bodyPr/>
          <a:lstStyle/>
          <a:p>
            <a:pPr hangingPunct="0">
              <a:spcAft>
                <a:spcPts val="0"/>
              </a:spcAft>
              <a:tabLst>
                <a:tab pos="6210935" algn="l"/>
              </a:tabLst>
            </a:pPr>
            <a:r>
              <a:rPr lang="zh-CN" altLang="zh-CN" dirty="0">
                <a:solidFill>
                  <a:srgbClr val="ED8574"/>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方法</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把其中一个灯泡从灯座上取走</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灯座处断路</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另一盏灯不能工作</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各用电器之间互相影响</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所以两个灯</a:t>
            </a:r>
            <a:endPar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210935" algn="l"/>
              </a:tabLst>
            </a:pP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泡是串联的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方法</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可行</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方法</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在串联电路中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断开一条</a:t>
            </a:r>
            <a:endPar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210935" algn="l"/>
              </a:tabLst>
            </a:pP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导线</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所有的用电器都不能工作</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在并联电路中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断开干路导线</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所有的用电器也都不能工作</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断开其中一条导线</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两灯都熄灭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两灯泡既可能是串联的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也可能是并联的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不能根据两灯泡都熄灭判断出两灯泡是串联的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故方法</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不可行</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故选</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487375" y="4519384"/>
          <a:ext cx="11224455" cy="1437705"/>
        </p:xfrm>
        <a:graphic>
          <a:graphicData uri="http://schemas.openxmlformats.org/drawingml/2006/table">
            <a:tbl>
              <a:tblPr firstRow="1" firstCol="1" bandRow="1"/>
              <a:tblGrid>
                <a:gridCol w="1555708">
                  <a:extLst>
                    <a:ext uri="{9D8B030D-6E8A-4147-A177-3AD203B41FA5}">
                      <a16:colId xmlns:a16="http://schemas.microsoft.com/office/drawing/2014/main" val="20000"/>
                    </a:ext>
                  </a:extLst>
                </a:gridCol>
                <a:gridCol w="4123865">
                  <a:extLst>
                    <a:ext uri="{9D8B030D-6E8A-4147-A177-3AD203B41FA5}">
                      <a16:colId xmlns:a16="http://schemas.microsoft.com/office/drawing/2014/main" val="20001"/>
                    </a:ext>
                  </a:extLst>
                </a:gridCol>
                <a:gridCol w="3083329">
                  <a:extLst>
                    <a:ext uri="{9D8B030D-6E8A-4147-A177-3AD203B41FA5}">
                      <a16:colId xmlns:a16="http://schemas.microsoft.com/office/drawing/2014/main" val="20002"/>
                    </a:ext>
                  </a:extLst>
                </a:gridCol>
                <a:gridCol w="2461553">
                  <a:extLst>
                    <a:ext uri="{9D8B030D-6E8A-4147-A177-3AD203B41FA5}">
                      <a16:colId xmlns:a16="http://schemas.microsoft.com/office/drawing/2014/main" val="20003"/>
                    </a:ext>
                  </a:extLst>
                </a:gridCol>
              </a:tblGrid>
              <a:tr h="479235">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方法</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操作</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现象</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结论</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extLst>
                  <a:ext uri="{0D108BD9-81ED-4DB2-BD59-A6C34878D82A}">
                    <a16:rowId xmlns:a16="http://schemas.microsoft.com/office/drawing/2014/main" val="10000"/>
                  </a:ext>
                </a:extLst>
              </a:tr>
              <a:tr h="479235">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方法</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把其中一灯泡从灯座中取下</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若另一灯熄灭</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两灯一定是串联</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79235">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方法</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把其中一根导线断开</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若两灯熄灭</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两灯一定是串联</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4" name="矩形 3"/>
          <p:cNvSpPr/>
          <p:nvPr/>
        </p:nvSpPr>
        <p:spPr>
          <a:xfrm>
            <a:off x="5752913" y="3914385"/>
            <a:ext cx="800219" cy="576248"/>
          </a:xfrm>
          <a:prstGeom prst="rect">
            <a:avLst/>
          </a:prstGeom>
        </p:spPr>
        <p:txBody>
          <a:bodyPr wrap="none">
            <a:spAutoFit/>
          </a:bodyPr>
          <a:lstStyle/>
          <a:p>
            <a:pPr lvl="0" algn="ctr" eaLnBrk="1">
              <a:lnSpc>
                <a:spcPct val="150000"/>
              </a:lnSpc>
              <a:spcBef>
                <a:spcPts val="0"/>
              </a:spcBef>
              <a:spcAft>
                <a:spcPts val="0"/>
              </a:spcAft>
              <a:tabLst>
                <a:tab pos="6210935" algn="l"/>
              </a:tabLst>
            </a:pPr>
            <a:r>
              <a:rPr lang="zh-CN" altLang="zh-CN" sz="2400" b="0">
                <a:solidFill>
                  <a:srgbClr val="000000"/>
                </a:solidFill>
                <a:ea typeface="黑体" panose="02010609060101010101" pitchFamily="49" charset="-122"/>
                <a:cs typeface="Times New Roman" panose="02020603050405020304" pitchFamily="18" charset="0"/>
              </a:rPr>
              <a:t>表一</a:t>
            </a:r>
            <a:endParaRPr lang="zh-CN" altLang="zh-CN" sz="1200" b="0">
              <a:solidFill>
                <a:srgbClr val="000000"/>
              </a:solidFill>
              <a:cs typeface="Times New Roman" panose="02020603050405020304" pitchFamily="18" charset="0"/>
            </a:endParaRPr>
          </a:p>
        </p:txBody>
      </p:sp>
      <p:pic>
        <p:nvPicPr>
          <p:cNvPr id="5" name="gyc325.jpg" descr="id:2147491169;FounderCES"/>
          <p:cNvPicPr/>
          <p:nvPr/>
        </p:nvPicPr>
        <p:blipFill>
          <a:blip r:embed="rId2"/>
          <a:stretch>
            <a:fillRect/>
          </a:stretch>
        </p:blipFill>
        <p:spPr>
          <a:xfrm>
            <a:off x="8303723" y="764704"/>
            <a:ext cx="3384376" cy="1704169"/>
          </a:xfrm>
          <a:prstGeom prst="rect">
            <a:avLst/>
          </a:prstGeom>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algn="dist"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）小刚将三次实验数据记录，如表二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指出他所记录的数据中，明显错误的一组</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），造成错误的原因是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6210935" algn="l"/>
              </a:tabLst>
            </a:pP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表二</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478582" y="2967220"/>
          <a:ext cx="7704857" cy="965836"/>
        </p:xfrm>
        <a:graphic>
          <a:graphicData uri="http://schemas.openxmlformats.org/drawingml/2006/table">
            <a:tbl>
              <a:tblPr firstRow="1" firstCol="1" bandRow="1"/>
              <a:tblGrid>
                <a:gridCol w="2231327">
                  <a:extLst>
                    <a:ext uri="{9D8B030D-6E8A-4147-A177-3AD203B41FA5}">
                      <a16:colId xmlns:a16="http://schemas.microsoft.com/office/drawing/2014/main" val="20000"/>
                    </a:ext>
                  </a:extLst>
                </a:gridCol>
                <a:gridCol w="1824510">
                  <a:extLst>
                    <a:ext uri="{9D8B030D-6E8A-4147-A177-3AD203B41FA5}">
                      <a16:colId xmlns:a16="http://schemas.microsoft.com/office/drawing/2014/main" val="20001"/>
                    </a:ext>
                  </a:extLst>
                </a:gridCol>
                <a:gridCol w="1824510">
                  <a:extLst>
                    <a:ext uri="{9D8B030D-6E8A-4147-A177-3AD203B41FA5}">
                      <a16:colId xmlns:a16="http://schemas.microsoft.com/office/drawing/2014/main" val="20002"/>
                    </a:ext>
                  </a:extLst>
                </a:gridCol>
                <a:gridCol w="1824510">
                  <a:extLst>
                    <a:ext uri="{9D8B030D-6E8A-4147-A177-3AD203B41FA5}">
                      <a16:colId xmlns:a16="http://schemas.microsoft.com/office/drawing/2014/main" val="20003"/>
                    </a:ext>
                  </a:extLst>
                </a:gridCol>
              </a:tblGrid>
              <a:tr h="0">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电流表位置</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5" name="矩形 4"/>
          <p:cNvSpPr/>
          <p:nvPr/>
        </p:nvSpPr>
        <p:spPr>
          <a:xfrm>
            <a:off x="928214" y="1395005"/>
            <a:ext cx="389850" cy="461665"/>
          </a:xfrm>
          <a:prstGeom prst="rect">
            <a:avLst/>
          </a:prstGeom>
        </p:spPr>
        <p:txBody>
          <a:bodyPr wrap="none">
            <a:spAutoFit/>
          </a:bodyPr>
          <a:lstStyle/>
          <a:p>
            <a:r>
              <a:rPr lang="en-US" altLang="zh-CN" sz="2400" i="1"/>
              <a:t>C</a:t>
            </a:r>
            <a:endParaRPr lang="zh-CN" altLang="en-US"/>
          </a:p>
        </p:txBody>
      </p:sp>
      <p:sp>
        <p:nvSpPr>
          <p:cNvPr id="7" name="矩形 6"/>
          <p:cNvSpPr/>
          <p:nvPr/>
        </p:nvSpPr>
        <p:spPr>
          <a:xfrm>
            <a:off x="8442160" y="1236462"/>
            <a:ext cx="3278462" cy="576248"/>
          </a:xfrm>
          <a:prstGeom prst="rect">
            <a:avLst/>
          </a:prstGeom>
        </p:spPr>
        <p:txBody>
          <a:bodyPr wrap="none">
            <a:spAutoFit/>
          </a:bodyPr>
          <a:lstStyle/>
          <a:p>
            <a:pPr algn="just">
              <a:lnSpc>
                <a:spcPct val="150000"/>
              </a:lnSpc>
              <a:spcAft>
                <a:spcPts val="0"/>
              </a:spcAft>
              <a:tabLst>
                <a:tab pos="6210935" algn="l"/>
              </a:tabLst>
            </a:pPr>
            <a:r>
              <a:rPr lang="zh-CN" altLang="zh-CN" sz="2400">
                <a:cs typeface="Times New Roman" panose="02020603050405020304" pitchFamily="18" charset="0"/>
              </a:rPr>
              <a:t>选用的是小测量范围却</a:t>
            </a:r>
            <a:endParaRPr lang="zh-CN" altLang="zh-CN" sz="1200">
              <a:solidFill>
                <a:srgbClr val="000000"/>
              </a:solidFill>
              <a:cs typeface="Times New Roman" panose="02020603050405020304" pitchFamily="18" charset="0"/>
            </a:endParaRPr>
          </a:p>
        </p:txBody>
      </p:sp>
      <p:sp>
        <p:nvSpPr>
          <p:cNvPr id="9" name="矩形 8"/>
          <p:cNvSpPr/>
          <p:nvPr/>
        </p:nvSpPr>
        <p:spPr>
          <a:xfrm>
            <a:off x="404393" y="1887215"/>
            <a:ext cx="2969083" cy="461665"/>
          </a:xfrm>
          <a:prstGeom prst="rect">
            <a:avLst/>
          </a:prstGeom>
        </p:spPr>
        <p:txBody>
          <a:bodyPr wrap="none">
            <a:spAutoFit/>
          </a:bodyPr>
          <a:lstStyle/>
          <a:p>
            <a:r>
              <a:rPr lang="zh-CN" altLang="zh-CN" sz="2400">
                <a:cs typeface="Times New Roman" panose="02020603050405020304" pitchFamily="18" charset="0"/>
              </a:rPr>
              <a:t>按大测量范围读数了</a:t>
            </a:r>
            <a:endParaRPr lang="zh-CN" altLang="en-US"/>
          </a:p>
        </p:txBody>
      </p:sp>
      <p:pic>
        <p:nvPicPr>
          <p:cNvPr id="10" name="21点拨B-14.eps" descr="id:2147489902;FounderCES"/>
          <p:cNvPicPr/>
          <p:nvPr/>
        </p:nvPicPr>
        <p:blipFill rotWithShape="1">
          <a:blip r:embed="rId2">
            <a:clrChange>
              <a:clrFrom>
                <a:srgbClr val="000000">
                  <a:alpha val="0"/>
                </a:srgbClr>
              </a:clrFrom>
              <a:clrTo>
                <a:srgbClr val="000000">
                  <a:alpha val="0"/>
                </a:srgbClr>
              </a:clrTo>
            </a:clrChange>
          </a:blip>
          <a:srcRect r="83333" b="93225"/>
          <a:stretch>
            <a:fillRect/>
          </a:stretch>
        </p:blipFill>
        <p:spPr>
          <a:xfrm>
            <a:off x="332377" y="4131496"/>
            <a:ext cx="1137915" cy="543932"/>
          </a:xfrm>
          <a:prstGeom prst="rect">
            <a:avLst/>
          </a:prstGeom>
        </p:spPr>
      </p:pic>
      <p:sp>
        <p:nvSpPr>
          <p:cNvPr id="11" name="内容占位符 1"/>
          <p:cNvSpPr txBox="1"/>
          <p:nvPr/>
        </p:nvSpPr>
        <p:spPr bwMode="auto">
          <a:xfrm>
            <a:off x="372781" y="470975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根据串联电路中各处的电流都相等分析</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pic>
        <p:nvPicPr>
          <p:cNvPr id="12" name="gyc325.jpg" descr="id:2147491169;FounderCES"/>
          <p:cNvPicPr/>
          <p:nvPr/>
        </p:nvPicPr>
        <p:blipFill>
          <a:blip r:embed="rId3"/>
          <a:stretch>
            <a:fillRect/>
          </a:stretch>
        </p:blipFill>
        <p:spPr>
          <a:xfrm>
            <a:off x="8389203" y="2576915"/>
            <a:ext cx="3384376" cy="1704169"/>
          </a:xfrm>
          <a:prstGeom prst="rect">
            <a:avLst/>
          </a:prstGeom>
        </p:spPr>
      </p:pic>
      <p:sp>
        <p:nvSpPr>
          <p:cNvPr id="13" name="内容占位符 1"/>
          <p:cNvSpPr txBox="1"/>
          <p:nvPr/>
        </p:nvSpPr>
        <p:spPr bwMode="auto">
          <a:xfrm>
            <a:off x="360854" y="525108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串联电路中各处的电流都相等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处的电流为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mj-lt"/>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是其他电流</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原因可能是选用的是小测量范围却按大测量范围读数了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9" grpId="0"/>
      <p:bldP spid="11" grpId="0"/>
      <p:bldP spid="13"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1XB6.eps" descr="id:2147489480;FounderCES"/>
          <p:cNvPicPr/>
          <p:nvPr/>
        </p:nvPicPr>
        <p:blipFill>
          <a:blip r:embed="rId2"/>
          <a:stretch>
            <a:fillRect/>
          </a:stretch>
        </p:blipFill>
        <p:spPr>
          <a:xfrm>
            <a:off x="1082694" y="917512"/>
            <a:ext cx="637609" cy="360040"/>
          </a:xfrm>
          <a:prstGeom prst="rect">
            <a:avLst/>
          </a:prstGeom>
        </p:spPr>
      </p:pic>
      <p:sp>
        <p:nvSpPr>
          <p:cNvPr id="2" name="内容占位符 1"/>
          <p:cNvSpPr>
            <a:spLocks noGrp="1"/>
          </p:cNvSpPr>
          <p:nvPr>
            <p:ph idx="1"/>
          </p:nvPr>
        </p:nvSpPr>
        <p:spPr>
          <a:xfrm>
            <a:off x="360854" y="746120"/>
            <a:ext cx="11485848" cy="5077460"/>
          </a:xfrm>
        </p:spPr>
        <p:txBody>
          <a:bodyPr/>
          <a:lstStyle/>
          <a:p>
            <a:pPr indent="720725" hangingPunct="0">
              <a:spcAft>
                <a:spcPts val="0"/>
              </a:spcAft>
              <a:tabLst>
                <a:tab pos="6210935" algn="l"/>
              </a:tabLst>
            </a:pPr>
            <a:r>
              <a:rPr lang="zh-CN" altLang="zh-CN" dirty="0">
                <a:solidFill>
                  <a:srgbClr val="FFFFFF"/>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dirty="0">
                <a:solidFill>
                  <a:srgbClr val="FFFFFF"/>
                </a:solidFill>
                <a:latin typeface="Times New Roman" panose="02020603050405020304" pitchFamily="18" charset="0"/>
                <a:ea typeface="宋体" panose="02010600030101010101" pitchFamily="2" charset="-122"/>
                <a:cs typeface="Times New Roman" panose="02020603050405020304" pitchFamily="18" charset="0"/>
              </a:rPr>
              <a:t>3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某学习小组想探究</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并联电路中电流的规律</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，小铭设计如图甲所示电路，准备测量</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三处电流，并从实验室取来电流表</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个、小灯泡</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只、开关</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个、电池和导线若干进行实验</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）如图乙所示是小铭测量电流时连接的实验电路，此时电流表测量的是</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）处的电流</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kk511.jpg" descr="id:2147491206;FounderCES"/>
          <p:cNvPicPr/>
          <p:nvPr/>
        </p:nvPicPr>
        <p:blipFill>
          <a:blip r:embed="rId3"/>
          <a:stretch>
            <a:fillRect/>
          </a:stretch>
        </p:blipFill>
        <p:spPr>
          <a:xfrm>
            <a:off x="1818130" y="2568151"/>
            <a:ext cx="1916539" cy="1715700"/>
          </a:xfrm>
          <a:prstGeom prst="rect">
            <a:avLst/>
          </a:prstGeom>
        </p:spPr>
      </p:pic>
      <p:pic>
        <p:nvPicPr>
          <p:cNvPr id="5" name="kk512.jpg" descr="id:2147491213;FounderCES"/>
          <p:cNvPicPr/>
          <p:nvPr/>
        </p:nvPicPr>
        <p:blipFill>
          <a:blip r:embed="rId4"/>
          <a:stretch>
            <a:fillRect/>
          </a:stretch>
        </p:blipFill>
        <p:spPr>
          <a:xfrm>
            <a:off x="4871070" y="2404050"/>
            <a:ext cx="2482317" cy="1879801"/>
          </a:xfrm>
          <a:prstGeom prst="rect">
            <a:avLst/>
          </a:prstGeom>
        </p:spPr>
      </p:pic>
      <p:pic>
        <p:nvPicPr>
          <p:cNvPr id="6" name="kk513.jpg" descr="id:2147491220;FounderCES"/>
          <p:cNvPicPr/>
          <p:nvPr/>
        </p:nvPicPr>
        <p:blipFill>
          <a:blip r:embed="rId5"/>
          <a:stretch>
            <a:fillRect/>
          </a:stretch>
        </p:blipFill>
        <p:spPr>
          <a:xfrm>
            <a:off x="8255446" y="2550331"/>
            <a:ext cx="2160240" cy="1757338"/>
          </a:xfrm>
          <a:prstGeom prst="rect">
            <a:avLst/>
          </a:prstGeom>
        </p:spPr>
      </p:pic>
      <p:sp>
        <p:nvSpPr>
          <p:cNvPr id="8" name="矩形 7"/>
          <p:cNvSpPr/>
          <p:nvPr/>
        </p:nvSpPr>
        <p:spPr>
          <a:xfrm>
            <a:off x="2529376" y="4154728"/>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10" name="矩形 9"/>
          <p:cNvSpPr/>
          <p:nvPr/>
        </p:nvSpPr>
        <p:spPr>
          <a:xfrm>
            <a:off x="5951190" y="4120003"/>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12" name="矩形 11"/>
          <p:cNvSpPr/>
          <p:nvPr/>
        </p:nvSpPr>
        <p:spPr>
          <a:xfrm>
            <a:off x="9075862" y="4154728"/>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14" name="矩形 13"/>
          <p:cNvSpPr/>
          <p:nvPr/>
        </p:nvSpPr>
        <p:spPr>
          <a:xfrm>
            <a:off x="11351790" y="4654656"/>
            <a:ext cx="389850" cy="461665"/>
          </a:xfrm>
          <a:prstGeom prst="rect">
            <a:avLst/>
          </a:prstGeom>
        </p:spPr>
        <p:txBody>
          <a:bodyPr wrap="none">
            <a:spAutoFit/>
          </a:bodyPr>
          <a:lstStyle/>
          <a:p>
            <a:r>
              <a:rPr lang="en-US" altLang="zh-CN" sz="2400" i="1" dirty="0"/>
              <a:t>A</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86216"/>
            <a:ext cx="11485848" cy="1130246"/>
          </a:xfrm>
        </p:spPr>
        <p:txBody>
          <a:bodyPr/>
          <a:lstStyle/>
          <a:p>
            <a:pPr indent="619125" hangingPunct="0">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本题探究并联电路的电流规律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考查注意事项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操作分析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归纳结论等知识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根据电流表与待测电路串联分析解答</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1点拨B-14.eps" descr="id:2147489902;FounderCES"/>
          <p:cNvPicPr/>
          <p:nvPr/>
        </p:nvPicPr>
        <p:blipFill rotWithShape="1">
          <a:blip r:embed="rId2">
            <a:clrChange>
              <a:clrFrom>
                <a:srgbClr val="000000">
                  <a:alpha val="0"/>
                </a:srgbClr>
              </a:clrFrom>
              <a:clrTo>
                <a:srgbClr val="000000">
                  <a:alpha val="0"/>
                </a:srgbClr>
              </a:clrTo>
            </a:clrChange>
          </a:blip>
          <a:srcRect r="83333" b="93225"/>
          <a:stretch>
            <a:fillRect/>
          </a:stretch>
        </p:blipFill>
        <p:spPr>
          <a:xfrm>
            <a:off x="332377" y="836712"/>
            <a:ext cx="1137915" cy="543932"/>
          </a:xfrm>
          <a:prstGeom prst="rect">
            <a:avLst/>
          </a:prstGeom>
        </p:spPr>
      </p:pic>
      <p:sp>
        <p:nvSpPr>
          <p:cNvPr id="4" name="内容占位符 1"/>
          <p:cNvSpPr txBox="1"/>
          <p:nvPr/>
        </p:nvSpPr>
        <p:spPr bwMode="auto">
          <a:xfrm>
            <a:off x="360854" y="242088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由于电流表与待测电路串联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图乙中电流表与灯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串联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所以此时电流表测量的是</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处的电流</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pic>
        <p:nvPicPr>
          <p:cNvPr id="5" name="kk511.jpg" descr="id:2147491206;FounderCES"/>
          <p:cNvPicPr/>
          <p:nvPr/>
        </p:nvPicPr>
        <p:blipFill>
          <a:blip r:embed="rId3"/>
          <a:stretch>
            <a:fillRect/>
          </a:stretch>
        </p:blipFill>
        <p:spPr>
          <a:xfrm>
            <a:off x="1818130" y="3786455"/>
            <a:ext cx="1916539" cy="1715700"/>
          </a:xfrm>
          <a:prstGeom prst="rect">
            <a:avLst/>
          </a:prstGeom>
        </p:spPr>
      </p:pic>
      <p:pic>
        <p:nvPicPr>
          <p:cNvPr id="6" name="kk512.jpg" descr="id:2147491213;FounderCES"/>
          <p:cNvPicPr/>
          <p:nvPr/>
        </p:nvPicPr>
        <p:blipFill>
          <a:blip r:embed="rId4"/>
          <a:stretch>
            <a:fillRect/>
          </a:stretch>
        </p:blipFill>
        <p:spPr>
          <a:xfrm>
            <a:off x="4871070" y="3622354"/>
            <a:ext cx="2482317" cy="1879801"/>
          </a:xfrm>
          <a:prstGeom prst="rect">
            <a:avLst/>
          </a:prstGeom>
        </p:spPr>
      </p:pic>
      <p:pic>
        <p:nvPicPr>
          <p:cNvPr id="7" name="kk513.jpg" descr="id:2147491220;FounderCES"/>
          <p:cNvPicPr/>
          <p:nvPr/>
        </p:nvPicPr>
        <p:blipFill>
          <a:blip r:embed="rId5"/>
          <a:stretch>
            <a:fillRect/>
          </a:stretch>
        </p:blipFill>
        <p:spPr>
          <a:xfrm>
            <a:off x="8255446" y="3768635"/>
            <a:ext cx="2160240" cy="1757338"/>
          </a:xfrm>
          <a:prstGeom prst="rect">
            <a:avLst/>
          </a:prstGeom>
        </p:spPr>
      </p:pic>
      <p:sp>
        <p:nvSpPr>
          <p:cNvPr id="8" name="矩形 7"/>
          <p:cNvSpPr/>
          <p:nvPr/>
        </p:nvSpPr>
        <p:spPr>
          <a:xfrm>
            <a:off x="2529376" y="5373032"/>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9" name="矩形 8"/>
          <p:cNvSpPr/>
          <p:nvPr/>
        </p:nvSpPr>
        <p:spPr>
          <a:xfrm>
            <a:off x="5951190" y="5338307"/>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10" name="矩形 9"/>
          <p:cNvSpPr/>
          <p:nvPr/>
        </p:nvSpPr>
        <p:spPr>
          <a:xfrm>
            <a:off x="9075862" y="5373032"/>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P spid="10"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）若在某次测量时，按如图甲所示电路连好，闭合开关前发现电流表指针位置如图丙所示，则应该先</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；排除问题后闭合开关，发现指针又偏向如图丙所示位置，其原因是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kk511.jpg" descr="id:2147491206;FounderCES"/>
          <p:cNvPicPr/>
          <p:nvPr/>
        </p:nvPicPr>
        <p:blipFill>
          <a:blip r:embed="rId2"/>
          <a:stretch>
            <a:fillRect/>
          </a:stretch>
        </p:blipFill>
        <p:spPr>
          <a:xfrm>
            <a:off x="3474314" y="2550331"/>
            <a:ext cx="1916539" cy="1715700"/>
          </a:xfrm>
          <a:prstGeom prst="rect">
            <a:avLst/>
          </a:prstGeom>
        </p:spPr>
      </p:pic>
      <p:pic>
        <p:nvPicPr>
          <p:cNvPr id="5" name="kk513.jpg" descr="id:2147491220;FounderCES"/>
          <p:cNvPicPr/>
          <p:nvPr/>
        </p:nvPicPr>
        <p:blipFill>
          <a:blip r:embed="rId3"/>
          <a:stretch>
            <a:fillRect/>
          </a:stretch>
        </p:blipFill>
        <p:spPr>
          <a:xfrm>
            <a:off x="6239222" y="2550331"/>
            <a:ext cx="2160240" cy="1757338"/>
          </a:xfrm>
          <a:prstGeom prst="rect">
            <a:avLst/>
          </a:prstGeom>
        </p:spPr>
      </p:pic>
      <p:sp>
        <p:nvSpPr>
          <p:cNvPr id="6" name="矩形 5"/>
          <p:cNvSpPr/>
          <p:nvPr/>
        </p:nvSpPr>
        <p:spPr>
          <a:xfrm>
            <a:off x="4185560" y="4136908"/>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8" name="矩形 7"/>
          <p:cNvSpPr/>
          <p:nvPr/>
        </p:nvSpPr>
        <p:spPr>
          <a:xfrm>
            <a:off x="7059638" y="4154728"/>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10" name="矩形 9"/>
          <p:cNvSpPr/>
          <p:nvPr/>
        </p:nvSpPr>
        <p:spPr>
          <a:xfrm>
            <a:off x="3373343" y="1360024"/>
            <a:ext cx="803425" cy="461665"/>
          </a:xfrm>
          <a:prstGeom prst="rect">
            <a:avLst/>
          </a:prstGeom>
        </p:spPr>
        <p:txBody>
          <a:bodyPr wrap="none">
            <a:spAutoFit/>
          </a:bodyPr>
          <a:lstStyle/>
          <a:p>
            <a:r>
              <a:rPr lang="zh-CN" altLang="zh-CN" sz="2400">
                <a:cs typeface="Times New Roman" panose="02020603050405020304" pitchFamily="18" charset="0"/>
              </a:rPr>
              <a:t>调零</a:t>
            </a:r>
            <a:endParaRPr lang="zh-CN" altLang="en-US"/>
          </a:p>
        </p:txBody>
      </p:sp>
      <p:sp>
        <p:nvSpPr>
          <p:cNvPr id="12" name="矩形 11"/>
          <p:cNvSpPr/>
          <p:nvPr/>
        </p:nvSpPr>
        <p:spPr>
          <a:xfrm>
            <a:off x="2206774" y="1906488"/>
            <a:ext cx="3587842" cy="461665"/>
          </a:xfrm>
          <a:prstGeom prst="rect">
            <a:avLst/>
          </a:prstGeom>
        </p:spPr>
        <p:txBody>
          <a:bodyPr wrap="none">
            <a:spAutoFit/>
          </a:bodyPr>
          <a:lstStyle/>
          <a:p>
            <a:r>
              <a:rPr lang="zh-CN" altLang="zh-CN" sz="2400">
                <a:cs typeface="Times New Roman" panose="02020603050405020304" pitchFamily="18" charset="0"/>
              </a:rPr>
              <a:t>电流表正负接线柱接反了</a:t>
            </a:r>
            <a:endParaRPr lang="zh-CN" altLang="en-US"/>
          </a:p>
        </p:txBody>
      </p:sp>
      <p:pic>
        <p:nvPicPr>
          <p:cNvPr id="13" name="21点拨B-14.eps" descr="id:2147489902;FounderCES"/>
          <p:cNvPicPr/>
          <p:nvPr/>
        </p:nvPicPr>
        <p:blipFill rotWithShape="1">
          <a:blip r:embed="rId4">
            <a:clrChange>
              <a:clrFrom>
                <a:srgbClr val="000000">
                  <a:alpha val="0"/>
                </a:srgbClr>
              </a:clrFrom>
              <a:clrTo>
                <a:srgbClr val="000000">
                  <a:alpha val="0"/>
                </a:srgbClr>
              </a:clrTo>
            </a:clrChange>
          </a:blip>
          <a:srcRect r="83333" b="93225"/>
          <a:stretch>
            <a:fillRect/>
          </a:stretch>
        </p:blipFill>
        <p:spPr>
          <a:xfrm>
            <a:off x="332377" y="4397236"/>
            <a:ext cx="1137915" cy="543932"/>
          </a:xfrm>
          <a:prstGeom prst="rect">
            <a:avLst/>
          </a:prstGeom>
        </p:spPr>
      </p:pic>
      <p:sp>
        <p:nvSpPr>
          <p:cNvPr id="14" name="内容占位符 1"/>
          <p:cNvSpPr txBox="1"/>
          <p:nvPr/>
        </p:nvSpPr>
        <p:spPr bwMode="auto">
          <a:xfrm>
            <a:off x="331381" y="4941168"/>
            <a:ext cx="11485848" cy="1667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19125">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本题探究并联电路的电流规律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考查注意事项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操作分析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归纳结论等知识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电流表使用前要调零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电流应从电流表正接线柱流入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负接线柱流出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否则电流表指针反向偏转</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根据图丙分析答题</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4"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60368"/>
            <a:ext cx="11485848" cy="1667764"/>
          </a:xfrm>
        </p:spPr>
        <p:txBody>
          <a:bodyPr/>
          <a:lstStyle/>
          <a:p>
            <a:pPr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闭合开关前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电流表中没有电流通过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电流表指针偏在零刻度左侧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是因为电流表指针没有调零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则应该先调零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闭合开关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电流表中有电流通过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发现指针又偏向零刻度线左侧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是因为电流表正负接线柱接反了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pic>
        <p:nvPicPr>
          <p:cNvPr id="4" name="kk511.jpg" descr="id:2147491206;FounderCES"/>
          <p:cNvPicPr/>
          <p:nvPr/>
        </p:nvPicPr>
        <p:blipFill>
          <a:blip r:embed="rId2"/>
          <a:stretch>
            <a:fillRect/>
          </a:stretch>
        </p:blipFill>
        <p:spPr>
          <a:xfrm>
            <a:off x="3474314" y="3264579"/>
            <a:ext cx="1916539" cy="1715700"/>
          </a:xfrm>
          <a:prstGeom prst="rect">
            <a:avLst/>
          </a:prstGeom>
        </p:spPr>
      </p:pic>
      <p:pic>
        <p:nvPicPr>
          <p:cNvPr id="5" name="kk513.jpg" descr="id:2147491220;FounderCES"/>
          <p:cNvPicPr/>
          <p:nvPr/>
        </p:nvPicPr>
        <p:blipFill>
          <a:blip r:embed="rId3"/>
          <a:stretch>
            <a:fillRect/>
          </a:stretch>
        </p:blipFill>
        <p:spPr>
          <a:xfrm>
            <a:off x="6239222" y="3264579"/>
            <a:ext cx="2160240" cy="1757338"/>
          </a:xfrm>
          <a:prstGeom prst="rect">
            <a:avLst/>
          </a:prstGeom>
        </p:spPr>
      </p:pic>
      <p:sp>
        <p:nvSpPr>
          <p:cNvPr id="6" name="矩形 5"/>
          <p:cNvSpPr/>
          <p:nvPr/>
        </p:nvSpPr>
        <p:spPr>
          <a:xfrm>
            <a:off x="4185560" y="4851156"/>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7" name="矩形 6"/>
          <p:cNvSpPr/>
          <p:nvPr/>
        </p:nvSpPr>
        <p:spPr>
          <a:xfrm>
            <a:off x="7059638" y="4868976"/>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1XB6.eps" descr="id:2147489480;FounderCES"/>
          <p:cNvPicPr/>
          <p:nvPr/>
        </p:nvPicPr>
        <p:blipFill>
          <a:blip r:embed="rId2"/>
          <a:stretch>
            <a:fillRect/>
          </a:stretch>
        </p:blipFill>
        <p:spPr>
          <a:xfrm>
            <a:off x="1091486" y="917512"/>
            <a:ext cx="637609" cy="360040"/>
          </a:xfrm>
          <a:prstGeom prst="rect">
            <a:avLst/>
          </a:prstGeom>
        </p:spPr>
      </p:pic>
      <p:sp>
        <p:nvSpPr>
          <p:cNvPr id="2" name="内容占位符 1"/>
          <p:cNvSpPr>
            <a:spLocks noGrp="1"/>
          </p:cNvSpPr>
          <p:nvPr>
            <p:ph idx="1"/>
          </p:nvPr>
        </p:nvSpPr>
        <p:spPr>
          <a:xfrm>
            <a:off x="360854" y="746120"/>
            <a:ext cx="11485848" cy="3346237"/>
          </a:xfrm>
        </p:spPr>
        <p:txBody>
          <a:bodyPr/>
          <a:lstStyle/>
          <a:p>
            <a:pPr indent="720725" hangingPunct="0">
              <a:spcAft>
                <a:spcPts val="0"/>
              </a:spcAft>
              <a:tabLst>
                <a:tab pos="6210935" algn="l"/>
              </a:tabLst>
            </a:pPr>
            <a:r>
              <a:rPr lang="zh-CN" altLang="zh-CN">
                <a:solidFill>
                  <a:srgbClr val="FFFFFF"/>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a:solidFill>
                  <a:srgbClr val="FFFFFF"/>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巴中中考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）用丝绸摩擦过的玻璃棒接触不带电的验电器，金属箔张开</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正电荷从丝绸转移到玻璃棒</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玻璃棒带正电是因为得到了电子</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摩擦起电是创造了电荷</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验电器金属箔张开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是由于同种电荷相互排斥</a:t>
            </a:r>
            <a:endPar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6" name="gyc312.jpg" descr="id:2147490578;FounderCES"/>
          <p:cNvPicPr/>
          <p:nvPr/>
        </p:nvPicPr>
        <p:blipFill>
          <a:blip r:embed="rId3"/>
          <a:stretch>
            <a:fillRect/>
          </a:stretch>
        </p:blipFill>
        <p:spPr>
          <a:xfrm>
            <a:off x="8039422" y="1628800"/>
            <a:ext cx="3039421" cy="2153325"/>
          </a:xfrm>
          <a:prstGeom prst="rect">
            <a:avLst/>
          </a:prstGeom>
        </p:spPr>
      </p:pic>
      <p:sp>
        <p:nvSpPr>
          <p:cNvPr id="7" name="矩形 6"/>
          <p:cNvSpPr/>
          <p:nvPr/>
        </p:nvSpPr>
        <p:spPr>
          <a:xfrm>
            <a:off x="3792654" y="1418827"/>
            <a:ext cx="407484" cy="461665"/>
          </a:xfrm>
          <a:prstGeom prst="rect">
            <a:avLst/>
          </a:prstGeom>
        </p:spPr>
        <p:txBody>
          <a:bodyPr wrap="none">
            <a:spAutoFit/>
          </a:bodyPr>
          <a:lstStyle/>
          <a:p>
            <a:r>
              <a:rPr lang="en-US" altLang="zh-CN" sz="2400"/>
              <a:t>D</a:t>
            </a:r>
            <a:endParaRPr lang="zh-CN" altLang="en-US"/>
          </a:p>
        </p:txBody>
      </p:sp>
      <p:sp>
        <p:nvSpPr>
          <p:cNvPr id="8" name="内容占位符 1"/>
          <p:cNvSpPr txBox="1"/>
          <p:nvPr/>
        </p:nvSpPr>
        <p:spPr bwMode="auto">
          <a:xfrm>
            <a:off x="371405" y="4005064"/>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spc="-10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pc="-10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由正、负电荷的规定可知用丝绸摩擦过的玻璃棒带正电，这是因为玻璃棒与丝绸摩擦时，玻璃棒失去电子而带正电，丝绸得到电子而带负电，并不是正电荷在丝绸和玻璃棒之间发生了转移，</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错误；摩擦起电的实质是电荷的转移，在摩擦起电中并没有创造电荷，</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错误；验电器金属箔张开，是由于同种电荷相互排斥，</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20688"/>
            <a:ext cx="11485848" cy="2792239"/>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）小铭测量了</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三处的电流，并将电流表示数记录在表格中</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小铭分析数据后得出结论：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并联电路中</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电流等于</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电流之和；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并联电路中各支路电流相等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同组同学指出小铭结论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）是错误的，还指出他实验中存在不当之处，要求他重新实验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请你对接下来的实验提出改进措施</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写出一条即可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478582" y="3519592"/>
          <a:ext cx="10971212" cy="965836"/>
        </p:xfrm>
        <a:graphic>
          <a:graphicData uri="http://schemas.openxmlformats.org/drawingml/2006/table">
            <a:tbl>
              <a:tblPr firstRow="1" firstCol="1" bandRow="1"/>
              <a:tblGrid>
                <a:gridCol w="3657802">
                  <a:extLst>
                    <a:ext uri="{9D8B030D-6E8A-4147-A177-3AD203B41FA5}">
                      <a16:colId xmlns:a16="http://schemas.microsoft.com/office/drawing/2014/main" val="20000"/>
                    </a:ext>
                  </a:extLst>
                </a:gridCol>
                <a:gridCol w="3657802">
                  <a:extLst>
                    <a:ext uri="{9D8B030D-6E8A-4147-A177-3AD203B41FA5}">
                      <a16:colId xmlns:a16="http://schemas.microsoft.com/office/drawing/2014/main" val="20001"/>
                    </a:ext>
                  </a:extLst>
                </a:gridCol>
                <a:gridCol w="3655608">
                  <a:extLst>
                    <a:ext uri="{9D8B030D-6E8A-4147-A177-3AD203B41FA5}">
                      <a16:colId xmlns:a16="http://schemas.microsoft.com/office/drawing/2014/main" val="20002"/>
                    </a:ext>
                  </a:extLst>
                </a:gridCol>
              </a:tblGrid>
              <a:tr h="0">
                <a:tc>
                  <a:txBody>
                    <a:bodyPr/>
                    <a:lstStyle/>
                    <a:p>
                      <a:pPr algn="ctr" hangingPunct="0">
                        <a:lnSpc>
                          <a:spcPct val="150000"/>
                        </a:lnSpc>
                        <a:spcAft>
                          <a:spcPts val="0"/>
                        </a:spcAft>
                        <a:tabLst>
                          <a:tab pos="6210935"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0.18</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0.18</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0.36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pic>
        <p:nvPicPr>
          <p:cNvPr id="4" name="kk511.jpg" descr="id:2147491206;FounderCES"/>
          <p:cNvPicPr/>
          <p:nvPr/>
        </p:nvPicPr>
        <p:blipFill>
          <a:blip r:embed="rId2">
            <a:clrChange>
              <a:clrFrom>
                <a:srgbClr val="FFFFFE"/>
              </a:clrFrom>
              <a:clrTo>
                <a:srgbClr val="FFFFFE">
                  <a:alpha val="0"/>
                </a:srgbClr>
              </a:clrTo>
            </a:clrChange>
          </a:blip>
          <a:stretch>
            <a:fillRect/>
          </a:stretch>
        </p:blipFill>
        <p:spPr>
          <a:xfrm>
            <a:off x="1962147" y="4679757"/>
            <a:ext cx="1711872" cy="1532481"/>
          </a:xfrm>
          <a:prstGeom prst="rect">
            <a:avLst/>
          </a:prstGeom>
        </p:spPr>
      </p:pic>
      <p:pic>
        <p:nvPicPr>
          <p:cNvPr id="5" name="kk512.jpg" descr="id:2147491213;FounderCES"/>
          <p:cNvPicPr/>
          <p:nvPr/>
        </p:nvPicPr>
        <p:blipFill>
          <a:blip r:embed="rId3">
            <a:clrChange>
              <a:clrFrom>
                <a:srgbClr val="FFFFFE"/>
              </a:clrFrom>
              <a:clrTo>
                <a:srgbClr val="FFFFFE">
                  <a:alpha val="0"/>
                </a:srgbClr>
              </a:clrTo>
            </a:clrChange>
          </a:blip>
          <a:stretch>
            <a:fillRect/>
          </a:stretch>
        </p:blipFill>
        <p:spPr>
          <a:xfrm>
            <a:off x="5015087" y="4515656"/>
            <a:ext cx="2217230" cy="1679057"/>
          </a:xfrm>
          <a:prstGeom prst="rect">
            <a:avLst/>
          </a:prstGeom>
        </p:spPr>
      </p:pic>
      <p:pic>
        <p:nvPicPr>
          <p:cNvPr id="6" name="kk513.jpg" descr="id:2147491220;FounderCES"/>
          <p:cNvPicPr/>
          <p:nvPr/>
        </p:nvPicPr>
        <p:blipFill>
          <a:blip r:embed="rId4">
            <a:clrChange>
              <a:clrFrom>
                <a:srgbClr val="FFFFFE"/>
              </a:clrFrom>
              <a:clrTo>
                <a:srgbClr val="FFFFFE">
                  <a:alpha val="0"/>
                </a:srgbClr>
              </a:clrTo>
            </a:clrChange>
          </a:blip>
          <a:stretch>
            <a:fillRect/>
          </a:stretch>
        </p:blipFill>
        <p:spPr>
          <a:xfrm>
            <a:off x="8399462" y="4661937"/>
            <a:ext cx="1929548" cy="1569672"/>
          </a:xfrm>
          <a:prstGeom prst="rect">
            <a:avLst/>
          </a:prstGeom>
        </p:spPr>
      </p:pic>
      <p:sp>
        <p:nvSpPr>
          <p:cNvPr id="7" name="矩形 6"/>
          <p:cNvSpPr/>
          <p:nvPr/>
        </p:nvSpPr>
        <p:spPr>
          <a:xfrm>
            <a:off x="2529376" y="6093112"/>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8" name="矩形 7"/>
          <p:cNvSpPr/>
          <p:nvPr/>
        </p:nvSpPr>
        <p:spPr>
          <a:xfrm>
            <a:off x="5951190" y="6058387"/>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9" name="矩形 8"/>
          <p:cNvSpPr/>
          <p:nvPr/>
        </p:nvSpPr>
        <p:spPr>
          <a:xfrm>
            <a:off x="9075862" y="6093112"/>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11" name="矩形 10"/>
          <p:cNvSpPr/>
          <p:nvPr/>
        </p:nvSpPr>
        <p:spPr>
          <a:xfrm>
            <a:off x="5979238" y="1216008"/>
            <a:ext cx="803425" cy="461665"/>
          </a:xfrm>
          <a:prstGeom prst="rect">
            <a:avLst/>
          </a:prstGeom>
        </p:spPr>
        <p:txBody>
          <a:bodyPr wrap="none">
            <a:spAutoFit/>
          </a:bodyPr>
          <a:lstStyle/>
          <a:p>
            <a:r>
              <a:rPr lang="zh-CN" altLang="zh-CN" sz="2400">
                <a:cs typeface="Times New Roman" panose="02020603050405020304" pitchFamily="18" charset="0"/>
              </a:rPr>
              <a:t>干路</a:t>
            </a:r>
            <a:endParaRPr lang="zh-CN" altLang="en-US"/>
          </a:p>
        </p:txBody>
      </p:sp>
      <p:sp>
        <p:nvSpPr>
          <p:cNvPr id="13" name="矩形 12"/>
          <p:cNvSpPr/>
          <p:nvPr/>
        </p:nvSpPr>
        <p:spPr>
          <a:xfrm>
            <a:off x="8137806" y="1230401"/>
            <a:ext cx="1112805" cy="461665"/>
          </a:xfrm>
          <a:prstGeom prst="rect">
            <a:avLst/>
          </a:prstGeom>
        </p:spPr>
        <p:txBody>
          <a:bodyPr wrap="none">
            <a:spAutoFit/>
          </a:bodyPr>
          <a:lstStyle/>
          <a:p>
            <a:r>
              <a:rPr lang="zh-CN" altLang="zh-CN" sz="2400">
                <a:cs typeface="Times New Roman" panose="02020603050405020304" pitchFamily="18" charset="0"/>
              </a:rPr>
              <a:t>各支路</a:t>
            </a:r>
            <a:endParaRPr lang="zh-CN" altLang="en-US"/>
          </a:p>
        </p:txBody>
      </p:sp>
      <p:sp>
        <p:nvSpPr>
          <p:cNvPr id="15" name="矩形 14"/>
          <p:cNvSpPr/>
          <p:nvPr/>
        </p:nvSpPr>
        <p:spPr>
          <a:xfrm>
            <a:off x="7103318" y="1785974"/>
            <a:ext cx="494046" cy="461665"/>
          </a:xfrm>
          <a:prstGeom prst="rect">
            <a:avLst/>
          </a:prstGeom>
        </p:spPr>
        <p:txBody>
          <a:bodyPr wrap="none">
            <a:spAutoFit/>
          </a:bodyPr>
          <a:lstStyle/>
          <a:p>
            <a:r>
              <a:rPr lang="en-US" altLang="zh-CN" sz="2400">
                <a:latin typeface="宋体" panose="02010600030101010101" pitchFamily="2" charset="-122"/>
                <a:cs typeface="Times New Roman" panose="02020603050405020304" pitchFamily="18" charset="0"/>
              </a:rPr>
              <a:t>②</a:t>
            </a:r>
            <a:endParaRPr lang="zh-CN" altLang="en-US"/>
          </a:p>
        </p:txBody>
      </p:sp>
      <p:sp>
        <p:nvSpPr>
          <p:cNvPr id="17" name="矩形 16"/>
          <p:cNvSpPr/>
          <p:nvPr/>
        </p:nvSpPr>
        <p:spPr>
          <a:xfrm>
            <a:off x="1081022" y="2772136"/>
            <a:ext cx="4206601" cy="576248"/>
          </a:xfrm>
          <a:prstGeom prst="rect">
            <a:avLst/>
          </a:prstGeom>
        </p:spPr>
        <p:txBody>
          <a:bodyPr wrap="none">
            <a:spAutoFit/>
          </a:bodyPr>
          <a:lstStyle/>
          <a:p>
            <a:pPr algn="just">
              <a:lnSpc>
                <a:spcPct val="150000"/>
              </a:lnSpc>
              <a:spcAft>
                <a:spcPts val="0"/>
              </a:spcAft>
              <a:tabLst>
                <a:tab pos="6210935" algn="l"/>
              </a:tabLst>
            </a:pPr>
            <a:r>
              <a:rPr lang="zh-CN" altLang="zh-CN" sz="2400">
                <a:cs typeface="Times New Roman" panose="02020603050405020304" pitchFamily="18" charset="0"/>
              </a:rPr>
              <a:t>换用不同规格的灯泡多次测量</a:t>
            </a:r>
            <a:endParaRPr lang="zh-CN" altLang="zh-CN" sz="120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15" grpId="0"/>
      <p:bldP spid="17"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132097"/>
            <a:ext cx="11485848" cy="1684244"/>
          </a:xfrm>
        </p:spPr>
        <p:txBody>
          <a:bodyPr/>
          <a:lstStyle/>
          <a:p>
            <a:pPr indent="619125" hangingPunct="0">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本题探究并联电路的电流规律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考查注意事项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操作分析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归纳结论等知识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并联电路中干路电流等于各支路电流之和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用归纳法得出普遍性的结论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一要选用的样本有代表性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二要样本数量足够多</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1点拨B-14.eps" descr="id:2147489902;FounderCES"/>
          <p:cNvPicPr/>
          <p:nvPr/>
        </p:nvPicPr>
        <p:blipFill rotWithShape="1">
          <a:blip r:embed="rId2">
            <a:clrChange>
              <a:clrFrom>
                <a:srgbClr val="000000">
                  <a:alpha val="0"/>
                </a:srgbClr>
              </a:clrFrom>
              <a:clrTo>
                <a:srgbClr val="000000">
                  <a:alpha val="0"/>
                </a:srgbClr>
              </a:clrTo>
            </a:clrChange>
          </a:blip>
          <a:srcRect r="83333" b="93225"/>
          <a:stretch>
            <a:fillRect/>
          </a:stretch>
        </p:blipFill>
        <p:spPr>
          <a:xfrm>
            <a:off x="332377" y="1545969"/>
            <a:ext cx="1137915" cy="543932"/>
          </a:xfrm>
          <a:prstGeom prst="rect">
            <a:avLst/>
          </a:prstGeom>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36713"/>
            <a:ext cx="11485848" cy="2238241"/>
          </a:xfrm>
        </p:spPr>
        <p:txBody>
          <a:bodyPr/>
          <a:lstStyle/>
          <a:p>
            <a:pPr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观察表格中数据发现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处的电流之和等于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处的电流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所以可得结论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并联电路中干路电流等于各支路电流之和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之所以得出并联电路中各支路电流相等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是因为选用的两灯泡规格相同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选用的器材太特殊</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不具有普遍性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是错误的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为了得到普遍规律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应换不同规格的灯泡多次测量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kk511.jpg" descr="id:2147491206;FounderCES"/>
          <p:cNvPicPr/>
          <p:nvPr/>
        </p:nvPicPr>
        <p:blipFill>
          <a:blip r:embed="rId3">
            <a:clrChange>
              <a:clrFrom>
                <a:srgbClr val="FFFFFE"/>
              </a:clrFrom>
              <a:clrTo>
                <a:srgbClr val="FFFFFE">
                  <a:alpha val="0"/>
                </a:srgbClr>
              </a:clrTo>
            </a:clrChange>
          </a:blip>
          <a:stretch>
            <a:fillRect/>
          </a:stretch>
        </p:blipFill>
        <p:spPr>
          <a:xfrm>
            <a:off x="1890139" y="4317187"/>
            <a:ext cx="1711872" cy="1532481"/>
          </a:xfrm>
          <a:prstGeom prst="rect">
            <a:avLst/>
          </a:prstGeom>
        </p:spPr>
      </p:pic>
      <p:pic>
        <p:nvPicPr>
          <p:cNvPr id="4" name="kk512.jpg" descr="id:2147491213;FounderCES"/>
          <p:cNvPicPr/>
          <p:nvPr/>
        </p:nvPicPr>
        <p:blipFill>
          <a:blip r:embed="rId4">
            <a:clrChange>
              <a:clrFrom>
                <a:srgbClr val="FFFFFE"/>
              </a:clrFrom>
              <a:clrTo>
                <a:srgbClr val="FFFFFE">
                  <a:alpha val="0"/>
                </a:srgbClr>
              </a:clrTo>
            </a:clrChange>
          </a:blip>
          <a:stretch>
            <a:fillRect/>
          </a:stretch>
        </p:blipFill>
        <p:spPr>
          <a:xfrm>
            <a:off x="4943079" y="4153086"/>
            <a:ext cx="2217230" cy="1679057"/>
          </a:xfrm>
          <a:prstGeom prst="rect">
            <a:avLst/>
          </a:prstGeom>
        </p:spPr>
      </p:pic>
      <p:pic>
        <p:nvPicPr>
          <p:cNvPr id="5" name="kk513.jpg" descr="id:2147491220;FounderCES"/>
          <p:cNvPicPr/>
          <p:nvPr/>
        </p:nvPicPr>
        <p:blipFill>
          <a:blip r:embed="rId5">
            <a:clrChange>
              <a:clrFrom>
                <a:srgbClr val="FFFFFE"/>
              </a:clrFrom>
              <a:clrTo>
                <a:srgbClr val="FFFFFE">
                  <a:alpha val="0"/>
                </a:srgbClr>
              </a:clrTo>
            </a:clrChange>
          </a:blip>
          <a:stretch>
            <a:fillRect/>
          </a:stretch>
        </p:blipFill>
        <p:spPr>
          <a:xfrm>
            <a:off x="8327454" y="4299367"/>
            <a:ext cx="1929548" cy="1569672"/>
          </a:xfrm>
          <a:prstGeom prst="rect">
            <a:avLst/>
          </a:prstGeom>
        </p:spPr>
      </p:pic>
      <p:sp>
        <p:nvSpPr>
          <p:cNvPr id="6" name="矩形 5"/>
          <p:cNvSpPr/>
          <p:nvPr/>
        </p:nvSpPr>
        <p:spPr>
          <a:xfrm>
            <a:off x="2457368" y="5730542"/>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7" name="矩形 6"/>
          <p:cNvSpPr/>
          <p:nvPr/>
        </p:nvSpPr>
        <p:spPr>
          <a:xfrm>
            <a:off x="5879182" y="5695817"/>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8" name="矩形 7"/>
          <p:cNvSpPr/>
          <p:nvPr/>
        </p:nvSpPr>
        <p:spPr>
          <a:xfrm>
            <a:off x="9003854" y="5730542"/>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graphicFrame>
        <p:nvGraphicFramePr>
          <p:cNvPr id="9" name="表格 8"/>
          <p:cNvGraphicFramePr>
            <a:graphicFrameLocks noGrp="1"/>
          </p:cNvGraphicFramePr>
          <p:nvPr/>
        </p:nvGraphicFramePr>
        <p:xfrm>
          <a:off x="478582" y="3017307"/>
          <a:ext cx="10971212" cy="965836"/>
        </p:xfrm>
        <a:graphic>
          <a:graphicData uri="http://schemas.openxmlformats.org/drawingml/2006/table">
            <a:tbl>
              <a:tblPr firstRow="1" firstCol="1" bandRow="1"/>
              <a:tblGrid>
                <a:gridCol w="3657802">
                  <a:extLst>
                    <a:ext uri="{9D8B030D-6E8A-4147-A177-3AD203B41FA5}">
                      <a16:colId xmlns:a16="http://schemas.microsoft.com/office/drawing/2014/main" val="20000"/>
                    </a:ext>
                  </a:extLst>
                </a:gridCol>
                <a:gridCol w="3657802">
                  <a:extLst>
                    <a:ext uri="{9D8B030D-6E8A-4147-A177-3AD203B41FA5}">
                      <a16:colId xmlns:a16="http://schemas.microsoft.com/office/drawing/2014/main" val="20001"/>
                    </a:ext>
                  </a:extLst>
                </a:gridCol>
                <a:gridCol w="3655608">
                  <a:extLst>
                    <a:ext uri="{9D8B030D-6E8A-4147-A177-3AD203B41FA5}">
                      <a16:colId xmlns:a16="http://schemas.microsoft.com/office/drawing/2014/main" val="20002"/>
                    </a:ext>
                  </a:extLst>
                </a:gridCol>
              </a:tblGrid>
              <a:tr h="0">
                <a:tc>
                  <a:txBody>
                    <a:bodyPr/>
                    <a:lstStyle/>
                    <a:p>
                      <a:pPr algn="ctr" hangingPunct="0">
                        <a:lnSpc>
                          <a:spcPct val="150000"/>
                        </a:lnSpc>
                        <a:spcAft>
                          <a:spcPts val="0"/>
                        </a:spcAft>
                        <a:tabLst>
                          <a:tab pos="6210935"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0.18</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0.18</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0.36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06409"/>
            <a:ext cx="11485848" cy="4361900"/>
          </a:xfrm>
        </p:spPr>
        <p:txBody>
          <a:bodyPr/>
          <a:lstStyle/>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探究串联电路电流规律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的实验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选择规格</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不相同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）的小灯泡，其目的是</a:t>
            </a:r>
            <a:r>
              <a:rPr lang="en-US" altLang="zh-CN">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pic>
        <p:nvPicPr>
          <p:cNvPr id="3" name="举一反三.eps" descr="id:2147489909;FounderCES"/>
          <p:cNvPicPr/>
          <p:nvPr/>
        </p:nvPicPr>
        <p:blipFill>
          <a:blip r:embed="rId2"/>
          <a:stretch>
            <a:fillRect/>
          </a:stretch>
        </p:blipFill>
        <p:spPr>
          <a:xfrm>
            <a:off x="343711" y="692696"/>
            <a:ext cx="1658651" cy="479537"/>
          </a:xfrm>
          <a:prstGeom prst="rect">
            <a:avLst/>
          </a:prstGeom>
        </p:spPr>
      </p:pic>
      <p:pic>
        <p:nvPicPr>
          <p:cNvPr id="5" name="kk514.jpg" descr="id:2147491249;FounderCES"/>
          <p:cNvPicPr/>
          <p:nvPr/>
        </p:nvPicPr>
        <p:blipFill>
          <a:blip r:embed="rId3"/>
          <a:stretch>
            <a:fillRect/>
          </a:stretch>
        </p:blipFill>
        <p:spPr>
          <a:xfrm>
            <a:off x="2854846" y="1886195"/>
            <a:ext cx="2214860" cy="1657822"/>
          </a:xfrm>
          <a:prstGeom prst="rect">
            <a:avLst/>
          </a:prstGeom>
        </p:spPr>
      </p:pic>
      <p:pic>
        <p:nvPicPr>
          <p:cNvPr id="6" name="kk515.jpg" descr="id:2147491256;FounderCES"/>
          <p:cNvPicPr/>
          <p:nvPr/>
        </p:nvPicPr>
        <p:blipFill>
          <a:blip r:embed="rId4"/>
          <a:stretch>
            <a:fillRect/>
          </a:stretch>
        </p:blipFill>
        <p:spPr>
          <a:xfrm>
            <a:off x="6167214" y="1742178"/>
            <a:ext cx="2139944" cy="1686822"/>
          </a:xfrm>
          <a:prstGeom prst="rect">
            <a:avLst/>
          </a:prstGeom>
        </p:spPr>
      </p:pic>
      <p:sp>
        <p:nvSpPr>
          <p:cNvPr id="8" name="矩形 7"/>
          <p:cNvSpPr/>
          <p:nvPr/>
        </p:nvSpPr>
        <p:spPr>
          <a:xfrm>
            <a:off x="3862958" y="3376691"/>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10" name="矩形 9"/>
          <p:cNvSpPr/>
          <p:nvPr/>
        </p:nvSpPr>
        <p:spPr>
          <a:xfrm>
            <a:off x="7000311" y="3356992"/>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12" name="矩形 11"/>
          <p:cNvSpPr/>
          <p:nvPr/>
        </p:nvSpPr>
        <p:spPr>
          <a:xfrm>
            <a:off x="4971687" y="3779754"/>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7" name="矩形 6"/>
          <p:cNvSpPr/>
          <p:nvPr/>
        </p:nvSpPr>
        <p:spPr>
          <a:xfrm>
            <a:off x="3522174" y="4382688"/>
            <a:ext cx="1112805" cy="461665"/>
          </a:xfrm>
          <a:prstGeom prst="rect">
            <a:avLst/>
          </a:prstGeom>
        </p:spPr>
        <p:txBody>
          <a:bodyPr wrap="none">
            <a:spAutoFit/>
          </a:bodyPr>
          <a:lstStyle/>
          <a:p>
            <a:r>
              <a:rPr lang="zh-CN" altLang="zh-CN" sz="2400">
                <a:cs typeface="Times New Roman" panose="02020603050405020304" pitchFamily="18" charset="0"/>
              </a:rPr>
              <a:t>不相同</a:t>
            </a:r>
            <a:endParaRPr lang="zh-CN" altLang="en-US"/>
          </a:p>
        </p:txBody>
      </p:sp>
      <p:sp>
        <p:nvSpPr>
          <p:cNvPr id="11" name="矩形 10"/>
          <p:cNvSpPr/>
          <p:nvPr/>
        </p:nvSpPr>
        <p:spPr>
          <a:xfrm>
            <a:off x="477320" y="4834629"/>
            <a:ext cx="3278462" cy="576248"/>
          </a:xfrm>
          <a:prstGeom prst="rect">
            <a:avLst/>
          </a:prstGeom>
        </p:spPr>
        <p:txBody>
          <a:bodyPr wrap="none">
            <a:spAutoFit/>
          </a:bodyPr>
          <a:lstStyle/>
          <a:p>
            <a:pPr algn="just">
              <a:lnSpc>
                <a:spcPct val="150000"/>
              </a:lnSpc>
              <a:spcAft>
                <a:spcPts val="0"/>
              </a:spcAft>
              <a:tabLst>
                <a:tab pos="6210935" algn="l"/>
              </a:tabLst>
            </a:pPr>
            <a:r>
              <a:rPr lang="zh-CN" altLang="zh-CN" sz="2400">
                <a:cs typeface="Times New Roman" panose="02020603050405020304" pitchFamily="18" charset="0"/>
              </a:rPr>
              <a:t>避免实验结论的偶然性</a:t>
            </a:r>
            <a:endParaRPr lang="zh-CN" altLang="zh-CN" sz="1200">
              <a:solidFill>
                <a:srgbClr val="000000"/>
              </a:solidFill>
              <a:cs typeface="Times New Roman" panose="02020603050405020304" pitchFamily="18" charset="0"/>
            </a:endParaRPr>
          </a:p>
        </p:txBody>
      </p:sp>
      <p:sp>
        <p:nvSpPr>
          <p:cNvPr id="13" name="内容占位符 1"/>
          <p:cNvSpPr txBox="1"/>
          <p:nvPr/>
        </p:nvSpPr>
        <p:spPr bwMode="auto">
          <a:xfrm>
            <a:off x="342173" y="5445224"/>
            <a:ext cx="11485848" cy="1113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为了避免实验结论的偶然性，得出普遍性的结论，应选用不同规格的小灯泡进行多次实验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P spid="13"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）闭合开关前，发现电流表的指针指在零刻度的左侧，接下来的操作是</a:t>
            </a:r>
            <a:r>
              <a:rPr lang="en-US" altLang="zh-CN">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a:t>
            </a:r>
          </a:p>
          <a:p>
            <a:pPr hangingPunct="0">
              <a:spcAft>
                <a:spcPts val="0"/>
              </a:spcAft>
              <a:tabLst>
                <a:tab pos="6210935" algn="l"/>
              </a:tabLst>
            </a:pPr>
            <a:r>
              <a:rPr lang="en-US" altLang="zh-CN">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kk514.jpg" descr="id:2147491249;FounderCES"/>
          <p:cNvPicPr/>
          <p:nvPr/>
        </p:nvPicPr>
        <p:blipFill>
          <a:blip r:embed="rId2"/>
          <a:stretch>
            <a:fillRect/>
          </a:stretch>
        </p:blipFill>
        <p:spPr>
          <a:xfrm>
            <a:off x="2998862" y="2020382"/>
            <a:ext cx="2384924" cy="1785115"/>
          </a:xfrm>
          <a:prstGeom prst="rect">
            <a:avLst/>
          </a:prstGeom>
        </p:spPr>
      </p:pic>
      <p:pic>
        <p:nvPicPr>
          <p:cNvPr id="4" name="kk515.jpg" descr="id:2147491256;FounderCES"/>
          <p:cNvPicPr/>
          <p:nvPr/>
        </p:nvPicPr>
        <p:blipFill>
          <a:blip r:embed="rId3"/>
          <a:stretch>
            <a:fillRect/>
          </a:stretch>
        </p:blipFill>
        <p:spPr>
          <a:xfrm>
            <a:off x="6311230" y="1876366"/>
            <a:ext cx="2304256" cy="1816342"/>
          </a:xfrm>
          <a:prstGeom prst="rect">
            <a:avLst/>
          </a:prstGeom>
        </p:spPr>
      </p:pic>
      <p:sp>
        <p:nvSpPr>
          <p:cNvPr id="5" name="矩形 4"/>
          <p:cNvSpPr/>
          <p:nvPr/>
        </p:nvSpPr>
        <p:spPr>
          <a:xfrm>
            <a:off x="4078982" y="3712407"/>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6" name="矩形 5"/>
          <p:cNvSpPr/>
          <p:nvPr/>
        </p:nvSpPr>
        <p:spPr>
          <a:xfrm>
            <a:off x="7216335" y="3692708"/>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7" name="矩形 6"/>
          <p:cNvSpPr/>
          <p:nvPr/>
        </p:nvSpPr>
        <p:spPr>
          <a:xfrm>
            <a:off x="5187711" y="4115470"/>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9" name="矩形 8"/>
          <p:cNvSpPr/>
          <p:nvPr/>
        </p:nvSpPr>
        <p:spPr>
          <a:xfrm>
            <a:off x="10317302" y="853362"/>
            <a:ext cx="1422184" cy="461665"/>
          </a:xfrm>
          <a:prstGeom prst="rect">
            <a:avLst/>
          </a:prstGeom>
        </p:spPr>
        <p:txBody>
          <a:bodyPr wrap="none">
            <a:spAutoFit/>
          </a:bodyPr>
          <a:lstStyle/>
          <a:p>
            <a:r>
              <a:rPr lang="zh-CN" altLang="zh-CN" sz="2400" dirty="0">
                <a:cs typeface="Times New Roman" panose="02020603050405020304" pitchFamily="18" charset="0"/>
              </a:rPr>
              <a:t>对电流表</a:t>
            </a:r>
            <a:endParaRPr lang="zh-CN" altLang="en-US" dirty="0"/>
          </a:p>
        </p:txBody>
      </p:sp>
      <p:sp>
        <p:nvSpPr>
          <p:cNvPr id="11" name="矩形 10"/>
          <p:cNvSpPr/>
          <p:nvPr/>
        </p:nvSpPr>
        <p:spPr>
          <a:xfrm>
            <a:off x="411516" y="1375936"/>
            <a:ext cx="1422184" cy="461665"/>
          </a:xfrm>
          <a:prstGeom prst="rect">
            <a:avLst/>
          </a:prstGeom>
        </p:spPr>
        <p:txBody>
          <a:bodyPr wrap="none">
            <a:spAutoFit/>
          </a:bodyPr>
          <a:lstStyle/>
          <a:p>
            <a:r>
              <a:rPr lang="zh-CN" altLang="zh-CN" sz="2400">
                <a:cs typeface="Times New Roman" panose="02020603050405020304" pitchFamily="18" charset="0"/>
              </a:rPr>
              <a:t>进行调零</a:t>
            </a:r>
            <a:endParaRPr lang="zh-CN" altLang="en-US"/>
          </a:p>
        </p:txBody>
      </p:sp>
      <p:sp>
        <p:nvSpPr>
          <p:cNvPr id="12" name="内容占位符 1"/>
          <p:cNvSpPr txBox="1"/>
          <p:nvPr/>
        </p:nvSpPr>
        <p:spPr bwMode="auto">
          <a:xfrm>
            <a:off x="190624" y="4653136"/>
            <a:ext cx="11485848" cy="1113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闭合开关前，电流表指针指在零刻度线的左侧，没有指在零刻度线上，所以接下来要对电流表进行调零</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2"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11765"/>
            <a:ext cx="11485848" cy="1130246"/>
          </a:xfrm>
        </p:spPr>
        <p:txBody>
          <a:bodyPr/>
          <a:lstStyle/>
          <a:p>
            <a:pPr hangingPunct="0">
              <a:spcAft>
                <a:spcPts val="0"/>
              </a:spcAft>
              <a:tabLst>
                <a:tab pos="621093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）小明将电流表分别连接在</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处，其指针偏转均如图乙所示，请完成表格中相应内容的填写</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13" name="表格 12"/>
          <p:cNvGraphicFramePr>
            <a:graphicFrameLocks noGrp="1"/>
          </p:cNvGraphicFramePr>
          <p:nvPr/>
        </p:nvGraphicFramePr>
        <p:xfrm>
          <a:off x="2102950" y="4374930"/>
          <a:ext cx="7586837" cy="1712121"/>
        </p:xfrm>
        <a:graphic>
          <a:graphicData uri="http://schemas.openxmlformats.org/drawingml/2006/table">
            <a:tbl>
              <a:tblPr firstRow="1" firstCol="1" bandRow="1"/>
              <a:tblGrid>
                <a:gridCol w="1376113">
                  <a:extLst>
                    <a:ext uri="{9D8B030D-6E8A-4147-A177-3AD203B41FA5}">
                      <a16:colId xmlns:a16="http://schemas.microsoft.com/office/drawing/2014/main" val="20000"/>
                    </a:ext>
                  </a:extLst>
                </a:gridCol>
                <a:gridCol w="1892330">
                  <a:extLst>
                    <a:ext uri="{9D8B030D-6E8A-4147-A177-3AD203B41FA5}">
                      <a16:colId xmlns:a16="http://schemas.microsoft.com/office/drawing/2014/main" val="20001"/>
                    </a:ext>
                  </a:extLst>
                </a:gridCol>
                <a:gridCol w="2231979">
                  <a:extLst>
                    <a:ext uri="{9D8B030D-6E8A-4147-A177-3AD203B41FA5}">
                      <a16:colId xmlns:a16="http://schemas.microsoft.com/office/drawing/2014/main" val="20002"/>
                    </a:ext>
                  </a:extLst>
                </a:gridCol>
                <a:gridCol w="2086415">
                  <a:extLst>
                    <a:ext uri="{9D8B030D-6E8A-4147-A177-3AD203B41FA5}">
                      <a16:colId xmlns:a16="http://schemas.microsoft.com/office/drawing/2014/main" val="20003"/>
                    </a:ext>
                  </a:extLst>
                </a:gridCol>
              </a:tblGrid>
              <a:tr h="570707">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序号</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00"/>
                  </a:ext>
                </a:extLst>
              </a:tr>
              <a:tr h="570707">
                <a:tc rowSpan="2">
                  <a:txBody>
                    <a:bodyPr/>
                    <a:lstStyle/>
                    <a:p>
                      <a:pPr algn="ctr" hangingPunct="0">
                        <a:lnSpc>
                          <a:spcPct val="150000"/>
                        </a:lnSpc>
                        <a:spcAft>
                          <a:spcPts val="0"/>
                        </a:spcAft>
                        <a:tabLst>
                          <a:tab pos="6210935" algn="l"/>
                        </a:tabLst>
                      </a:pP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alt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alt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570707">
                <a:tc vMerge="1">
                  <a:txBody>
                    <a:bodyPr/>
                    <a:lstStyle/>
                    <a:p>
                      <a:endParaRPr lang="zh-CN"/>
                    </a:p>
                  </a:txBody>
                  <a:tcPr/>
                </a:tc>
                <a:tc>
                  <a:txBody>
                    <a:bodyPr/>
                    <a:lstStyle/>
                    <a:p>
                      <a:pPr algn="ctr" hangingPunct="0">
                        <a:lnSpc>
                          <a:spcPct val="150000"/>
                        </a:lnSpc>
                        <a:spcAft>
                          <a:spcPts val="0"/>
                        </a:spcAft>
                        <a:tabLst>
                          <a:tab pos="6210935" algn="l"/>
                        </a:tabLst>
                      </a:pPr>
                      <a:r>
                        <a:rPr lang="en-US" alt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alt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mn-lt"/>
                          <a:ea typeface="宋体" panose="02010600030101010101" pitchFamily="2" charset="-122"/>
                          <a:cs typeface="Times New Roman" panose="02020603050405020304" pitchFamily="18" charset="0"/>
                        </a:rPr>
                        <a:t>1.6</a:t>
                      </a:r>
                      <a:endParaRPr lang="zh-CN" sz="1200">
                        <a:solidFill>
                          <a:srgbClr val="000000"/>
                        </a:solidFill>
                        <a:effectLst/>
                        <a:latin typeface="+mn-lt"/>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19" name="矩形 18"/>
          <p:cNvSpPr/>
          <p:nvPr/>
        </p:nvSpPr>
        <p:spPr>
          <a:xfrm>
            <a:off x="6089893" y="4424683"/>
            <a:ext cx="803425" cy="461665"/>
          </a:xfrm>
          <a:prstGeom prst="rect">
            <a:avLst/>
          </a:prstGeom>
        </p:spPr>
        <p:txBody>
          <a:bodyPr wrap="none">
            <a:spAutoFit/>
          </a:bodyPr>
          <a:lstStyle/>
          <a:p>
            <a:r>
              <a:rPr lang="zh-CN" altLang="zh-CN" sz="2400">
                <a:cs typeface="Times New Roman" panose="02020603050405020304" pitchFamily="18" charset="0"/>
              </a:rPr>
              <a:t>电流</a:t>
            </a:r>
            <a:endParaRPr lang="zh-CN" altLang="en-US"/>
          </a:p>
        </p:txBody>
      </p:sp>
      <p:sp>
        <p:nvSpPr>
          <p:cNvPr id="20" name="矩形 19"/>
          <p:cNvSpPr/>
          <p:nvPr/>
        </p:nvSpPr>
        <p:spPr>
          <a:xfrm>
            <a:off x="3929147" y="4981524"/>
            <a:ext cx="720069" cy="461665"/>
          </a:xfrm>
          <a:prstGeom prst="rect">
            <a:avLst/>
          </a:prstGeom>
        </p:spPr>
        <p:txBody>
          <a:bodyPr wrap="none">
            <a:spAutoFit/>
          </a:bodyPr>
          <a:lstStyle/>
          <a:p>
            <a:r>
              <a:rPr lang="en-US" altLang="zh-CN" sz="2400" b="0" i="1" dirty="0"/>
              <a:t>I</a:t>
            </a:r>
            <a:r>
              <a:rPr lang="en-US" altLang="zh-CN" sz="2400" b="0" i="1" baseline="-25000" dirty="0"/>
              <a:t>A</a:t>
            </a:r>
            <a:r>
              <a:rPr lang="en-US" altLang="zh-CN" sz="2400" b="0" dirty="0"/>
              <a:t>/A</a:t>
            </a:r>
            <a:endParaRPr lang="zh-CN" altLang="en-US" b="0" dirty="0"/>
          </a:p>
        </p:txBody>
      </p:sp>
      <p:sp>
        <p:nvSpPr>
          <p:cNvPr id="21" name="矩形 20"/>
          <p:cNvSpPr/>
          <p:nvPr/>
        </p:nvSpPr>
        <p:spPr>
          <a:xfrm>
            <a:off x="6071710" y="4981524"/>
            <a:ext cx="720069" cy="461665"/>
          </a:xfrm>
          <a:prstGeom prst="rect">
            <a:avLst/>
          </a:prstGeom>
        </p:spPr>
        <p:txBody>
          <a:bodyPr wrap="none">
            <a:spAutoFit/>
          </a:bodyPr>
          <a:lstStyle/>
          <a:p>
            <a:r>
              <a:rPr lang="en-US" altLang="zh-CN" sz="2400" b="0" i="1" dirty="0"/>
              <a:t>I</a:t>
            </a:r>
            <a:r>
              <a:rPr lang="en-US" altLang="zh-CN" sz="2400" b="0" i="1" baseline="-25000" dirty="0"/>
              <a:t>B</a:t>
            </a:r>
            <a:r>
              <a:rPr lang="en-US" altLang="zh-CN" sz="2400" b="0" dirty="0"/>
              <a:t>/A</a:t>
            </a:r>
            <a:endParaRPr lang="zh-CN" altLang="en-US" b="0" dirty="0"/>
          </a:p>
        </p:txBody>
      </p:sp>
      <p:sp>
        <p:nvSpPr>
          <p:cNvPr id="22" name="矩形 21"/>
          <p:cNvSpPr/>
          <p:nvPr/>
        </p:nvSpPr>
        <p:spPr>
          <a:xfrm>
            <a:off x="3929147" y="5632371"/>
            <a:ext cx="723275" cy="461665"/>
          </a:xfrm>
          <a:prstGeom prst="rect">
            <a:avLst/>
          </a:prstGeom>
        </p:spPr>
        <p:txBody>
          <a:bodyPr wrap="none">
            <a:spAutoFit/>
          </a:bodyPr>
          <a:lstStyle/>
          <a:p>
            <a:r>
              <a:rPr lang="en-US" altLang="zh-CN" sz="2400" b="0"/>
              <a:t>0.32</a:t>
            </a:r>
            <a:endParaRPr lang="zh-CN" altLang="en-US" b="0"/>
          </a:p>
        </p:txBody>
      </p:sp>
      <p:sp>
        <p:nvSpPr>
          <p:cNvPr id="23" name="矩形 22"/>
          <p:cNvSpPr/>
          <p:nvPr/>
        </p:nvSpPr>
        <p:spPr>
          <a:xfrm>
            <a:off x="6068394" y="5632470"/>
            <a:ext cx="723275" cy="461665"/>
          </a:xfrm>
          <a:prstGeom prst="rect">
            <a:avLst/>
          </a:prstGeom>
        </p:spPr>
        <p:txBody>
          <a:bodyPr wrap="none">
            <a:spAutoFit/>
          </a:bodyPr>
          <a:lstStyle/>
          <a:p>
            <a:r>
              <a:rPr lang="en-US" altLang="zh-CN" sz="2400" b="0"/>
              <a:t>0.32</a:t>
            </a:r>
            <a:endParaRPr lang="zh-CN" altLang="en-US" b="0"/>
          </a:p>
        </p:txBody>
      </p:sp>
      <p:pic>
        <p:nvPicPr>
          <p:cNvPr id="3" name="kk514.jpg" descr="id:2147491249;FounderCES"/>
          <p:cNvPicPr/>
          <p:nvPr/>
        </p:nvPicPr>
        <p:blipFill>
          <a:blip r:embed="rId2"/>
          <a:stretch>
            <a:fillRect/>
          </a:stretch>
        </p:blipFill>
        <p:spPr>
          <a:xfrm>
            <a:off x="2998862" y="1876872"/>
            <a:ext cx="2384924" cy="1785115"/>
          </a:xfrm>
          <a:prstGeom prst="rect">
            <a:avLst/>
          </a:prstGeom>
        </p:spPr>
      </p:pic>
      <p:pic>
        <p:nvPicPr>
          <p:cNvPr id="4" name="kk515.jpg" descr="id:2147491256;FounderCES"/>
          <p:cNvPicPr/>
          <p:nvPr/>
        </p:nvPicPr>
        <p:blipFill>
          <a:blip r:embed="rId3"/>
          <a:stretch>
            <a:fillRect/>
          </a:stretch>
        </p:blipFill>
        <p:spPr>
          <a:xfrm>
            <a:off x="6311230" y="1732856"/>
            <a:ext cx="2304256" cy="1816342"/>
          </a:xfrm>
          <a:prstGeom prst="rect">
            <a:avLst/>
          </a:prstGeom>
        </p:spPr>
      </p:pic>
      <p:sp>
        <p:nvSpPr>
          <p:cNvPr id="5" name="矩形 4"/>
          <p:cNvSpPr/>
          <p:nvPr/>
        </p:nvSpPr>
        <p:spPr>
          <a:xfrm>
            <a:off x="4150737" y="3497142"/>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6" name="矩形 5"/>
          <p:cNvSpPr/>
          <p:nvPr/>
        </p:nvSpPr>
        <p:spPr>
          <a:xfrm>
            <a:off x="7288090" y="3405688"/>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7" name="矩形 6"/>
          <p:cNvSpPr/>
          <p:nvPr/>
        </p:nvSpPr>
        <p:spPr>
          <a:xfrm>
            <a:off x="5115956" y="3756695"/>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23"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67182"/>
            <a:ext cx="11485848" cy="2238241"/>
          </a:xfrm>
        </p:spPr>
        <p:txBody>
          <a:bodyPr/>
          <a:lstStyle/>
          <a:p>
            <a:pPr hangingPunct="0">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小明分别测量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处的电流，记录在表格中，则表格需要记录的物理量是电流，</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两处的电流</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，其单位为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由题图乙可知，电流表选用测量范围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，分度值为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32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两处电流表指针偏转相同，故记录的电流值都为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6" name="表格 5"/>
          <p:cNvGraphicFramePr>
            <a:graphicFrameLocks noGrp="1"/>
          </p:cNvGraphicFramePr>
          <p:nvPr>
            <p:custDataLst>
              <p:tags r:id="rId1"/>
            </p:custDataLst>
          </p:nvPr>
        </p:nvGraphicFramePr>
        <p:xfrm>
          <a:off x="118745" y="3471545"/>
          <a:ext cx="6631940" cy="1712121"/>
        </p:xfrm>
        <a:graphic>
          <a:graphicData uri="http://schemas.openxmlformats.org/drawingml/2006/table">
            <a:tbl>
              <a:tblPr firstRow="1" firstCol="1" bandRow="1"/>
              <a:tblGrid>
                <a:gridCol w="1257300">
                  <a:extLst>
                    <a:ext uri="{9D8B030D-6E8A-4147-A177-3AD203B41FA5}">
                      <a16:colId xmlns:a16="http://schemas.microsoft.com/office/drawing/2014/main" val="20000"/>
                    </a:ext>
                  </a:extLst>
                </a:gridCol>
                <a:gridCol w="1591310">
                  <a:extLst>
                    <a:ext uri="{9D8B030D-6E8A-4147-A177-3AD203B41FA5}">
                      <a16:colId xmlns:a16="http://schemas.microsoft.com/office/drawing/2014/main" val="20001"/>
                    </a:ext>
                  </a:extLst>
                </a:gridCol>
                <a:gridCol w="1631315">
                  <a:extLst>
                    <a:ext uri="{9D8B030D-6E8A-4147-A177-3AD203B41FA5}">
                      <a16:colId xmlns:a16="http://schemas.microsoft.com/office/drawing/2014/main" val="20002"/>
                    </a:ext>
                  </a:extLst>
                </a:gridCol>
                <a:gridCol w="2152015">
                  <a:extLst>
                    <a:ext uri="{9D8B030D-6E8A-4147-A177-3AD203B41FA5}">
                      <a16:colId xmlns:a16="http://schemas.microsoft.com/office/drawing/2014/main" val="20003"/>
                    </a:ext>
                  </a:extLst>
                </a:gridCol>
              </a:tblGrid>
              <a:tr h="570707">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序号</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00"/>
                  </a:ext>
                </a:extLst>
              </a:tr>
              <a:tr h="570707">
                <a:tc rowSpan="2">
                  <a:txBody>
                    <a:bodyPr/>
                    <a:lstStyle/>
                    <a:p>
                      <a:pPr algn="ctr" hangingPunct="0">
                        <a:lnSpc>
                          <a:spcPct val="150000"/>
                        </a:lnSpc>
                        <a:spcAft>
                          <a:spcPts val="0"/>
                        </a:spcAft>
                        <a:tabLst>
                          <a:tab pos="6210935" algn="l"/>
                        </a:tabLst>
                      </a:pP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alt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alt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570707">
                <a:tc vMerge="1">
                  <a:txBody>
                    <a:bodyPr/>
                    <a:lstStyle/>
                    <a:p>
                      <a:endParaRPr lang="zh-CN"/>
                    </a:p>
                  </a:txBody>
                  <a:tcPr/>
                </a:tc>
                <a:tc>
                  <a:txBody>
                    <a:bodyPr/>
                    <a:lstStyle/>
                    <a:p>
                      <a:pPr algn="ctr" hangingPunct="0">
                        <a:lnSpc>
                          <a:spcPct val="150000"/>
                        </a:lnSpc>
                        <a:spcAft>
                          <a:spcPts val="0"/>
                        </a:spcAft>
                        <a:tabLst>
                          <a:tab pos="6210935" algn="l"/>
                        </a:tabLst>
                      </a:pPr>
                      <a:r>
                        <a:rPr lang="en-US" alt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alt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mn-lt"/>
                          <a:ea typeface="宋体" panose="02010600030101010101" pitchFamily="2" charset="-122"/>
                          <a:cs typeface="Times New Roman" panose="02020603050405020304" pitchFamily="18" charset="0"/>
                        </a:rPr>
                        <a:t>1.6</a:t>
                      </a:r>
                      <a:endParaRPr lang="zh-CN" sz="1200">
                        <a:solidFill>
                          <a:srgbClr val="000000"/>
                        </a:solidFill>
                        <a:effectLst/>
                        <a:latin typeface="+mn-lt"/>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pic>
        <p:nvPicPr>
          <p:cNvPr id="7" name="kk515.jpg" descr="id:2147491256;FounderCES"/>
          <p:cNvPicPr/>
          <p:nvPr/>
        </p:nvPicPr>
        <p:blipFill>
          <a:blip r:embed="rId3"/>
          <a:stretch>
            <a:fillRect/>
          </a:stretch>
        </p:blipFill>
        <p:spPr>
          <a:xfrm>
            <a:off x="9621321" y="3234605"/>
            <a:ext cx="2304256" cy="1816342"/>
          </a:xfrm>
          <a:prstGeom prst="rect">
            <a:avLst/>
          </a:prstGeom>
        </p:spPr>
      </p:pic>
      <p:sp>
        <p:nvSpPr>
          <p:cNvPr id="8" name="矩形 7"/>
          <p:cNvSpPr/>
          <p:nvPr/>
        </p:nvSpPr>
        <p:spPr>
          <a:xfrm>
            <a:off x="9880631" y="5050947"/>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9" name="矩形 8"/>
          <p:cNvSpPr/>
          <p:nvPr/>
        </p:nvSpPr>
        <p:spPr>
          <a:xfrm>
            <a:off x="8690024" y="5445040"/>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10" name="矩形 9"/>
          <p:cNvSpPr/>
          <p:nvPr/>
        </p:nvSpPr>
        <p:spPr>
          <a:xfrm>
            <a:off x="3578468" y="3496928"/>
            <a:ext cx="803425" cy="461665"/>
          </a:xfrm>
          <a:prstGeom prst="rect">
            <a:avLst/>
          </a:prstGeom>
        </p:spPr>
        <p:txBody>
          <a:bodyPr wrap="none">
            <a:spAutoFit/>
          </a:bodyPr>
          <a:lstStyle/>
          <a:p>
            <a:r>
              <a:rPr lang="zh-CN" altLang="zh-CN" sz="2400">
                <a:cs typeface="Times New Roman" panose="02020603050405020304" pitchFamily="18" charset="0"/>
              </a:rPr>
              <a:t>电流</a:t>
            </a:r>
            <a:endParaRPr lang="zh-CN" altLang="en-US"/>
          </a:p>
        </p:txBody>
      </p:sp>
      <p:sp>
        <p:nvSpPr>
          <p:cNvPr id="11" name="矩形 10"/>
          <p:cNvSpPr/>
          <p:nvPr/>
        </p:nvSpPr>
        <p:spPr>
          <a:xfrm>
            <a:off x="1776497" y="4071021"/>
            <a:ext cx="720069" cy="461665"/>
          </a:xfrm>
          <a:prstGeom prst="rect">
            <a:avLst/>
          </a:prstGeom>
        </p:spPr>
        <p:txBody>
          <a:bodyPr wrap="none">
            <a:spAutoFit/>
          </a:bodyPr>
          <a:lstStyle/>
          <a:p>
            <a:r>
              <a:rPr lang="en-US" altLang="zh-CN" sz="2400" b="0" i="1" dirty="0"/>
              <a:t>I</a:t>
            </a:r>
            <a:r>
              <a:rPr lang="en-US" altLang="zh-CN" sz="2400" b="0" i="1" baseline="-25000" dirty="0"/>
              <a:t>A</a:t>
            </a:r>
            <a:r>
              <a:rPr lang="en-US" altLang="zh-CN" sz="2400" b="0" dirty="0"/>
              <a:t>/A</a:t>
            </a:r>
            <a:endParaRPr lang="zh-CN" altLang="en-US" b="0" dirty="0"/>
          </a:p>
        </p:txBody>
      </p:sp>
      <p:sp>
        <p:nvSpPr>
          <p:cNvPr id="12" name="矩形 11"/>
          <p:cNvSpPr/>
          <p:nvPr/>
        </p:nvSpPr>
        <p:spPr>
          <a:xfrm>
            <a:off x="3273265" y="4071021"/>
            <a:ext cx="720069" cy="461665"/>
          </a:xfrm>
          <a:prstGeom prst="rect">
            <a:avLst/>
          </a:prstGeom>
        </p:spPr>
        <p:txBody>
          <a:bodyPr wrap="none">
            <a:spAutoFit/>
          </a:bodyPr>
          <a:lstStyle/>
          <a:p>
            <a:r>
              <a:rPr lang="en-US" altLang="zh-CN" sz="2400" b="0" i="1" dirty="0"/>
              <a:t>I</a:t>
            </a:r>
            <a:r>
              <a:rPr lang="en-US" altLang="zh-CN" sz="2400" b="0" i="1" baseline="-25000" dirty="0"/>
              <a:t>B</a:t>
            </a:r>
            <a:r>
              <a:rPr lang="en-US" altLang="zh-CN" sz="2400" b="0" dirty="0"/>
              <a:t>/A</a:t>
            </a:r>
            <a:endParaRPr lang="zh-CN" altLang="en-US" b="0" dirty="0"/>
          </a:p>
        </p:txBody>
      </p:sp>
      <p:sp>
        <p:nvSpPr>
          <p:cNvPr id="13" name="矩形 12"/>
          <p:cNvSpPr/>
          <p:nvPr/>
        </p:nvSpPr>
        <p:spPr>
          <a:xfrm>
            <a:off x="1776497" y="4721868"/>
            <a:ext cx="723275" cy="461665"/>
          </a:xfrm>
          <a:prstGeom prst="rect">
            <a:avLst/>
          </a:prstGeom>
        </p:spPr>
        <p:txBody>
          <a:bodyPr wrap="none">
            <a:spAutoFit/>
          </a:bodyPr>
          <a:lstStyle/>
          <a:p>
            <a:r>
              <a:rPr lang="en-US" altLang="zh-CN" sz="2400" b="0"/>
              <a:t>0.32</a:t>
            </a:r>
            <a:endParaRPr lang="zh-CN" altLang="en-US" b="0"/>
          </a:p>
        </p:txBody>
      </p:sp>
      <p:sp>
        <p:nvSpPr>
          <p:cNvPr id="14" name="矩形 13"/>
          <p:cNvSpPr/>
          <p:nvPr/>
        </p:nvSpPr>
        <p:spPr>
          <a:xfrm>
            <a:off x="3269949" y="4721967"/>
            <a:ext cx="723275" cy="461665"/>
          </a:xfrm>
          <a:prstGeom prst="rect">
            <a:avLst/>
          </a:prstGeom>
        </p:spPr>
        <p:txBody>
          <a:bodyPr wrap="none">
            <a:spAutoFit/>
          </a:bodyPr>
          <a:lstStyle/>
          <a:p>
            <a:r>
              <a:rPr lang="en-US" altLang="zh-CN" sz="2400" b="0"/>
              <a:t>0.32</a:t>
            </a:r>
            <a:endParaRPr lang="zh-CN" altLang="en-US" b="0"/>
          </a:p>
        </p:txBody>
      </p:sp>
      <p:pic>
        <p:nvPicPr>
          <p:cNvPr id="3" name="kk514.jpg" descr="id:2147491249;FounderCES"/>
          <p:cNvPicPr/>
          <p:nvPr/>
        </p:nvPicPr>
        <p:blipFill>
          <a:blip r:embed="rId4"/>
          <a:stretch>
            <a:fillRect/>
          </a:stretch>
        </p:blipFill>
        <p:spPr>
          <a:xfrm>
            <a:off x="6945387" y="3240217"/>
            <a:ext cx="2384924" cy="1785115"/>
          </a:xfrm>
          <a:prstGeom prst="rect">
            <a:avLst/>
          </a:prstGeom>
        </p:spPr>
      </p:pic>
      <p:sp>
        <p:nvSpPr>
          <p:cNvPr id="5" name="矩形 4"/>
          <p:cNvSpPr/>
          <p:nvPr/>
        </p:nvSpPr>
        <p:spPr>
          <a:xfrm>
            <a:off x="8025507" y="5003997"/>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）当电流表连接在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处时，小明读取示数后填入表中，请分析是否存在问题，若存在问题请说明原因：</a:t>
            </a:r>
            <a:r>
              <a:rPr lang="en-US" altLang="zh-CN">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a:t>
            </a:r>
          </a:p>
          <a:p>
            <a:pPr hangingPunct="0">
              <a:spcAft>
                <a:spcPts val="0"/>
              </a:spcAft>
              <a:tabLst>
                <a:tab pos="6210935" algn="l"/>
              </a:tabLst>
            </a:pPr>
            <a:r>
              <a:rPr lang="en-US" altLang="zh-CN">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kk514.jpg" descr="id:2147491249;FounderCES"/>
          <p:cNvPicPr/>
          <p:nvPr/>
        </p:nvPicPr>
        <p:blipFill>
          <a:blip r:embed="rId3"/>
          <a:stretch>
            <a:fillRect/>
          </a:stretch>
        </p:blipFill>
        <p:spPr>
          <a:xfrm>
            <a:off x="7016889" y="2276872"/>
            <a:ext cx="2384924" cy="1785115"/>
          </a:xfrm>
          <a:prstGeom prst="rect">
            <a:avLst/>
          </a:prstGeom>
        </p:spPr>
      </p:pic>
      <p:pic>
        <p:nvPicPr>
          <p:cNvPr id="4" name="kk515.jpg" descr="id:2147491256;FounderCES"/>
          <p:cNvPicPr/>
          <p:nvPr/>
        </p:nvPicPr>
        <p:blipFill>
          <a:blip r:embed="rId4"/>
          <a:stretch>
            <a:fillRect/>
          </a:stretch>
        </p:blipFill>
        <p:spPr>
          <a:xfrm>
            <a:off x="9468197" y="2132856"/>
            <a:ext cx="2304256" cy="1816342"/>
          </a:xfrm>
          <a:prstGeom prst="rect">
            <a:avLst/>
          </a:prstGeom>
        </p:spPr>
      </p:pic>
      <p:sp>
        <p:nvSpPr>
          <p:cNvPr id="5" name="矩形 4"/>
          <p:cNvSpPr/>
          <p:nvPr/>
        </p:nvSpPr>
        <p:spPr>
          <a:xfrm>
            <a:off x="8168764" y="3968897"/>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6" name="矩形 5"/>
          <p:cNvSpPr/>
          <p:nvPr/>
        </p:nvSpPr>
        <p:spPr>
          <a:xfrm>
            <a:off x="10373302" y="3949198"/>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7" name="矩形 6"/>
          <p:cNvSpPr/>
          <p:nvPr/>
        </p:nvSpPr>
        <p:spPr>
          <a:xfrm>
            <a:off x="8846963" y="4371960"/>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9" name="矩形 8"/>
          <p:cNvSpPr/>
          <p:nvPr/>
        </p:nvSpPr>
        <p:spPr>
          <a:xfrm>
            <a:off x="360854" y="1259968"/>
            <a:ext cx="11468705" cy="1130246"/>
          </a:xfrm>
          <a:prstGeom prst="rect">
            <a:avLst/>
          </a:prstGeom>
        </p:spPr>
        <p:txBody>
          <a:bodyPr wrap="square">
            <a:spAutoFit/>
          </a:bodyPr>
          <a:lstStyle/>
          <a:p>
            <a:pPr algn="dist">
              <a:lnSpc>
                <a:spcPct val="150000"/>
              </a:lnSpc>
            </a:pPr>
            <a:r>
              <a:rPr lang="en-US" altLang="zh-CN" sz="2400">
                <a:cs typeface="Times New Roman" panose="02020603050405020304" pitchFamily="18" charset="0"/>
              </a:rPr>
              <a:t>                                         </a:t>
            </a:r>
            <a:r>
              <a:rPr lang="zh-CN" altLang="zh-CN" sz="2400">
                <a:cs typeface="Times New Roman" panose="02020603050405020304" pitchFamily="18" charset="0"/>
              </a:rPr>
              <a:t>存在问题，选用测量范围</a:t>
            </a:r>
            <a:r>
              <a:rPr lang="en-US" altLang="zh-CN" sz="2400"/>
              <a:t>0</a:t>
            </a:r>
            <a:r>
              <a:rPr lang="zh-CN" altLang="zh-CN" sz="2400">
                <a:cs typeface="Times New Roman" panose="02020603050405020304" pitchFamily="18" charset="0"/>
              </a:rPr>
              <a:t>～</a:t>
            </a:r>
            <a:r>
              <a:rPr lang="en-US" altLang="zh-CN" sz="2400"/>
              <a:t>0</a:t>
            </a:r>
            <a:r>
              <a:rPr lang="en-US" altLang="zh-CN" sz="2400">
                <a:latin typeface="宋体" panose="02010600030101010101" pitchFamily="2" charset="-122"/>
                <a:cs typeface="Times New Roman" panose="02020603050405020304" pitchFamily="18" charset="0"/>
              </a:rPr>
              <a:t>.</a:t>
            </a:r>
            <a:r>
              <a:rPr lang="en-US" altLang="zh-CN" sz="2400"/>
              <a:t>6 A</a:t>
            </a:r>
            <a:r>
              <a:rPr lang="zh-CN" altLang="zh-CN" sz="2400">
                <a:cs typeface="Times New Roman" panose="02020603050405020304" pitchFamily="18" charset="0"/>
              </a:rPr>
              <a:t>却按测量范围</a:t>
            </a:r>
            <a:r>
              <a:rPr lang="en-US" altLang="zh-CN" sz="2400"/>
              <a:t>0</a:t>
            </a:r>
            <a:r>
              <a:rPr lang="zh-CN" altLang="zh-CN" sz="2400">
                <a:cs typeface="Times New Roman" panose="02020603050405020304" pitchFamily="18" charset="0"/>
              </a:rPr>
              <a:t>～</a:t>
            </a:r>
            <a:r>
              <a:rPr lang="en-US" altLang="zh-CN" sz="2400"/>
              <a:t>3 A</a:t>
            </a:r>
            <a:r>
              <a:rPr lang="zh-CN" altLang="zh-CN" sz="2400">
                <a:cs typeface="Times New Roman" panose="02020603050405020304" pitchFamily="18" charset="0"/>
              </a:rPr>
              <a:t>进行</a:t>
            </a:r>
            <a:endParaRPr lang="en-US" altLang="zh-CN" sz="2400">
              <a:cs typeface="Times New Roman" panose="02020603050405020304" pitchFamily="18" charset="0"/>
            </a:endParaRPr>
          </a:p>
          <a:p>
            <a:pPr>
              <a:lnSpc>
                <a:spcPct val="150000"/>
              </a:lnSpc>
            </a:pPr>
            <a:r>
              <a:rPr lang="zh-CN" altLang="zh-CN" sz="2400">
                <a:cs typeface="Times New Roman" panose="02020603050405020304" pitchFamily="18" charset="0"/>
              </a:rPr>
              <a:t>读数　</a:t>
            </a:r>
            <a:endParaRPr lang="zh-CN" altLang="en-US"/>
          </a:p>
        </p:txBody>
      </p:sp>
      <p:sp>
        <p:nvSpPr>
          <p:cNvPr id="10" name="内容占位符 1"/>
          <p:cNvSpPr txBox="1"/>
          <p:nvPr/>
        </p:nvSpPr>
        <p:spPr bwMode="auto">
          <a:xfrm>
            <a:off x="360854" y="4833521"/>
            <a:ext cx="11485848" cy="1667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串联电路中，电流处处相等，则</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处的电流与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两处的应相等，都为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32 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而表格中，</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处的电流为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，是因为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处测量的电流表用小测量范围，读数时按大测量范围记录了，所以表格数据记录存在问题</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graphicFrame>
        <p:nvGraphicFramePr>
          <p:cNvPr id="8" name="表格 7"/>
          <p:cNvGraphicFramePr>
            <a:graphicFrameLocks noGrp="1"/>
          </p:cNvGraphicFramePr>
          <p:nvPr>
            <p:custDataLst>
              <p:tags r:id="rId1"/>
            </p:custDataLst>
          </p:nvPr>
        </p:nvGraphicFramePr>
        <p:xfrm>
          <a:off x="334010" y="2753995"/>
          <a:ext cx="6631940" cy="1712121"/>
        </p:xfrm>
        <a:graphic>
          <a:graphicData uri="http://schemas.openxmlformats.org/drawingml/2006/table">
            <a:tbl>
              <a:tblPr firstRow="1" firstCol="1" bandRow="1"/>
              <a:tblGrid>
                <a:gridCol w="1257300">
                  <a:extLst>
                    <a:ext uri="{9D8B030D-6E8A-4147-A177-3AD203B41FA5}">
                      <a16:colId xmlns:a16="http://schemas.microsoft.com/office/drawing/2014/main" val="20000"/>
                    </a:ext>
                  </a:extLst>
                </a:gridCol>
                <a:gridCol w="1591310">
                  <a:extLst>
                    <a:ext uri="{9D8B030D-6E8A-4147-A177-3AD203B41FA5}">
                      <a16:colId xmlns:a16="http://schemas.microsoft.com/office/drawing/2014/main" val="20001"/>
                    </a:ext>
                  </a:extLst>
                </a:gridCol>
                <a:gridCol w="1631315">
                  <a:extLst>
                    <a:ext uri="{9D8B030D-6E8A-4147-A177-3AD203B41FA5}">
                      <a16:colId xmlns:a16="http://schemas.microsoft.com/office/drawing/2014/main" val="20002"/>
                    </a:ext>
                  </a:extLst>
                </a:gridCol>
                <a:gridCol w="2152015">
                  <a:extLst>
                    <a:ext uri="{9D8B030D-6E8A-4147-A177-3AD203B41FA5}">
                      <a16:colId xmlns:a16="http://schemas.microsoft.com/office/drawing/2014/main" val="20003"/>
                    </a:ext>
                  </a:extLst>
                </a:gridCol>
              </a:tblGrid>
              <a:tr h="570707">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序号</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00"/>
                  </a:ext>
                </a:extLst>
              </a:tr>
              <a:tr h="570707">
                <a:tc rowSpan="2">
                  <a:txBody>
                    <a:bodyPr/>
                    <a:lstStyle/>
                    <a:p>
                      <a:pPr algn="ctr" hangingPunct="0">
                        <a:lnSpc>
                          <a:spcPct val="150000"/>
                        </a:lnSpc>
                        <a:spcAft>
                          <a:spcPts val="0"/>
                        </a:spcAft>
                        <a:tabLst>
                          <a:tab pos="6210935" algn="l"/>
                        </a:tabLst>
                      </a:pP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alt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alt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570707">
                <a:tc vMerge="1">
                  <a:txBody>
                    <a:bodyPr/>
                    <a:lstStyle/>
                    <a:p>
                      <a:endParaRPr lang="zh-CN"/>
                    </a:p>
                  </a:txBody>
                  <a:tcPr/>
                </a:tc>
                <a:tc>
                  <a:txBody>
                    <a:bodyPr/>
                    <a:lstStyle/>
                    <a:p>
                      <a:pPr algn="ctr" hangingPunct="0">
                        <a:lnSpc>
                          <a:spcPct val="150000"/>
                        </a:lnSpc>
                        <a:spcAft>
                          <a:spcPts val="0"/>
                        </a:spcAft>
                        <a:tabLst>
                          <a:tab pos="6210935" algn="l"/>
                        </a:tabLst>
                      </a:pPr>
                      <a:r>
                        <a:rPr lang="en-US" alt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alt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mn-lt"/>
                          <a:ea typeface="宋体" panose="02010600030101010101" pitchFamily="2" charset="-122"/>
                          <a:cs typeface="Times New Roman" panose="02020603050405020304" pitchFamily="18" charset="0"/>
                        </a:rPr>
                        <a:t>1.6</a:t>
                      </a:r>
                      <a:endParaRPr lang="zh-CN" sz="1200">
                        <a:solidFill>
                          <a:srgbClr val="000000"/>
                        </a:solidFill>
                        <a:effectLst/>
                        <a:latin typeface="+mn-lt"/>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11" name="矩形 10"/>
          <p:cNvSpPr/>
          <p:nvPr/>
        </p:nvSpPr>
        <p:spPr>
          <a:xfrm>
            <a:off x="3793733" y="2779378"/>
            <a:ext cx="803425" cy="461665"/>
          </a:xfrm>
          <a:prstGeom prst="rect">
            <a:avLst/>
          </a:prstGeom>
        </p:spPr>
        <p:txBody>
          <a:bodyPr wrap="none">
            <a:spAutoFit/>
          </a:bodyPr>
          <a:lstStyle/>
          <a:p>
            <a:r>
              <a:rPr lang="zh-CN" altLang="zh-CN" sz="2400">
                <a:cs typeface="Times New Roman" panose="02020603050405020304" pitchFamily="18" charset="0"/>
              </a:rPr>
              <a:t>电流</a:t>
            </a:r>
            <a:endParaRPr lang="zh-CN" altLang="en-US"/>
          </a:p>
        </p:txBody>
      </p:sp>
      <p:sp>
        <p:nvSpPr>
          <p:cNvPr id="12" name="矩形 11"/>
          <p:cNvSpPr/>
          <p:nvPr/>
        </p:nvSpPr>
        <p:spPr>
          <a:xfrm>
            <a:off x="1991762" y="3353471"/>
            <a:ext cx="720069" cy="461665"/>
          </a:xfrm>
          <a:prstGeom prst="rect">
            <a:avLst/>
          </a:prstGeom>
        </p:spPr>
        <p:txBody>
          <a:bodyPr wrap="none">
            <a:spAutoFit/>
          </a:bodyPr>
          <a:lstStyle/>
          <a:p>
            <a:r>
              <a:rPr lang="en-US" altLang="zh-CN" sz="2400" b="0" i="1" dirty="0"/>
              <a:t>I</a:t>
            </a:r>
            <a:r>
              <a:rPr lang="en-US" altLang="zh-CN" sz="2400" b="0" i="1" baseline="-25000" dirty="0"/>
              <a:t>A</a:t>
            </a:r>
            <a:r>
              <a:rPr lang="en-US" altLang="zh-CN" sz="2400" b="0" dirty="0"/>
              <a:t>/A</a:t>
            </a:r>
            <a:endParaRPr lang="zh-CN" altLang="en-US" b="0" dirty="0"/>
          </a:p>
        </p:txBody>
      </p:sp>
      <p:sp>
        <p:nvSpPr>
          <p:cNvPr id="13" name="矩形 12"/>
          <p:cNvSpPr/>
          <p:nvPr/>
        </p:nvSpPr>
        <p:spPr>
          <a:xfrm>
            <a:off x="3488530" y="3353471"/>
            <a:ext cx="720069" cy="461665"/>
          </a:xfrm>
          <a:prstGeom prst="rect">
            <a:avLst/>
          </a:prstGeom>
        </p:spPr>
        <p:txBody>
          <a:bodyPr wrap="none">
            <a:spAutoFit/>
          </a:bodyPr>
          <a:lstStyle/>
          <a:p>
            <a:r>
              <a:rPr lang="en-US" altLang="zh-CN" sz="2400" b="0" i="1" dirty="0"/>
              <a:t>I</a:t>
            </a:r>
            <a:r>
              <a:rPr lang="en-US" altLang="zh-CN" sz="2400" b="0" i="1" baseline="-25000" dirty="0"/>
              <a:t>B</a:t>
            </a:r>
            <a:r>
              <a:rPr lang="en-US" altLang="zh-CN" sz="2400" b="0" dirty="0"/>
              <a:t>/A</a:t>
            </a:r>
            <a:endParaRPr lang="zh-CN" altLang="en-US" b="0" dirty="0"/>
          </a:p>
        </p:txBody>
      </p:sp>
      <p:sp>
        <p:nvSpPr>
          <p:cNvPr id="14" name="矩形 13"/>
          <p:cNvSpPr/>
          <p:nvPr/>
        </p:nvSpPr>
        <p:spPr>
          <a:xfrm>
            <a:off x="1991762" y="4004318"/>
            <a:ext cx="723275" cy="461665"/>
          </a:xfrm>
          <a:prstGeom prst="rect">
            <a:avLst/>
          </a:prstGeom>
        </p:spPr>
        <p:txBody>
          <a:bodyPr wrap="none">
            <a:spAutoFit/>
          </a:bodyPr>
          <a:lstStyle/>
          <a:p>
            <a:r>
              <a:rPr lang="en-US" altLang="zh-CN" sz="2400" b="0"/>
              <a:t>0.32</a:t>
            </a:r>
            <a:endParaRPr lang="zh-CN" altLang="en-US" b="0"/>
          </a:p>
        </p:txBody>
      </p:sp>
      <p:sp>
        <p:nvSpPr>
          <p:cNvPr id="15" name="矩形 14"/>
          <p:cNvSpPr/>
          <p:nvPr/>
        </p:nvSpPr>
        <p:spPr>
          <a:xfrm>
            <a:off x="3485214" y="4004417"/>
            <a:ext cx="723275" cy="461665"/>
          </a:xfrm>
          <a:prstGeom prst="rect">
            <a:avLst/>
          </a:prstGeom>
        </p:spPr>
        <p:txBody>
          <a:bodyPr wrap="none">
            <a:spAutoFit/>
          </a:bodyPr>
          <a:lstStyle/>
          <a:p>
            <a:r>
              <a:rPr lang="en-US" altLang="zh-CN" sz="2400" b="0"/>
              <a:t>0.32</a:t>
            </a:r>
            <a:endParaRPr lang="zh-CN" altLang="en-US" b="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61385"/>
            <a:ext cx="11485848" cy="1130246"/>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）为了使实验的结论更具有科学性，请你对该实验提出合理化的建议：</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a:t>
            </a: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____________________</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矩形 8"/>
          <p:cNvSpPr/>
          <p:nvPr/>
        </p:nvSpPr>
        <p:spPr>
          <a:xfrm>
            <a:off x="10380999" y="943801"/>
            <a:ext cx="1422184" cy="576248"/>
          </a:xfrm>
          <a:prstGeom prst="rect">
            <a:avLst/>
          </a:prstGeom>
        </p:spPr>
        <p:txBody>
          <a:bodyPr wrap="none">
            <a:spAutoFit/>
          </a:bodyPr>
          <a:lstStyle/>
          <a:p>
            <a:pPr algn="just">
              <a:lnSpc>
                <a:spcPct val="150000"/>
              </a:lnSpc>
              <a:spcAft>
                <a:spcPts val="0"/>
              </a:spcAft>
              <a:tabLst>
                <a:tab pos="6210935" algn="l"/>
              </a:tabLst>
            </a:pPr>
            <a:r>
              <a:rPr lang="zh-CN" altLang="zh-CN" sz="2400">
                <a:cs typeface="Times New Roman" panose="02020603050405020304" pitchFamily="18" charset="0"/>
              </a:rPr>
              <a:t>换用不同</a:t>
            </a:r>
            <a:endParaRPr lang="zh-CN" altLang="zh-CN" sz="1200">
              <a:solidFill>
                <a:srgbClr val="000000"/>
              </a:solidFill>
              <a:cs typeface="Times New Roman" panose="02020603050405020304" pitchFamily="18" charset="0"/>
            </a:endParaRPr>
          </a:p>
        </p:txBody>
      </p:sp>
      <p:sp>
        <p:nvSpPr>
          <p:cNvPr id="11" name="矩形 10"/>
          <p:cNvSpPr/>
          <p:nvPr/>
        </p:nvSpPr>
        <p:spPr>
          <a:xfrm>
            <a:off x="406574" y="1586006"/>
            <a:ext cx="2969083" cy="461665"/>
          </a:xfrm>
          <a:prstGeom prst="rect">
            <a:avLst/>
          </a:prstGeom>
        </p:spPr>
        <p:txBody>
          <a:bodyPr wrap="none">
            <a:spAutoFit/>
          </a:bodyPr>
          <a:lstStyle/>
          <a:p>
            <a:r>
              <a:rPr lang="zh-CN" altLang="zh-CN" sz="2400">
                <a:cs typeface="Times New Roman" panose="02020603050405020304" pitchFamily="18" charset="0"/>
              </a:rPr>
              <a:t>规格的灯泡多次实验</a:t>
            </a:r>
            <a:endParaRPr lang="zh-CN" altLang="en-US"/>
          </a:p>
        </p:txBody>
      </p:sp>
      <p:sp>
        <p:nvSpPr>
          <p:cNvPr id="12" name="内容占位符 1"/>
          <p:cNvSpPr txBox="1"/>
          <p:nvPr/>
        </p:nvSpPr>
        <p:spPr bwMode="auto">
          <a:xfrm>
            <a:off x="360854" y="4691498"/>
            <a:ext cx="11485848" cy="1113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表格数据只记录一次数据，即只进行一次实验，不能得出具有普遍性的实验结论，所以应换用不同规格的灯泡多次实验，得出多组实验数据，寻找普遍规律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pic>
        <p:nvPicPr>
          <p:cNvPr id="8" name="kk514.jpg" descr="id:2147491249;FounderCES"/>
          <p:cNvPicPr/>
          <p:nvPr/>
        </p:nvPicPr>
        <p:blipFill>
          <a:blip r:embed="rId3"/>
          <a:stretch>
            <a:fillRect/>
          </a:stretch>
        </p:blipFill>
        <p:spPr>
          <a:xfrm>
            <a:off x="7016889" y="2061607"/>
            <a:ext cx="2384924" cy="1785115"/>
          </a:xfrm>
          <a:prstGeom prst="rect">
            <a:avLst/>
          </a:prstGeom>
        </p:spPr>
      </p:pic>
      <p:pic>
        <p:nvPicPr>
          <p:cNvPr id="10" name="kk515.jpg" descr="id:2147491256;FounderCES"/>
          <p:cNvPicPr/>
          <p:nvPr/>
        </p:nvPicPr>
        <p:blipFill>
          <a:blip r:embed="rId4"/>
          <a:stretch>
            <a:fillRect/>
          </a:stretch>
        </p:blipFill>
        <p:spPr>
          <a:xfrm>
            <a:off x="9468197" y="1917591"/>
            <a:ext cx="2304256" cy="1816342"/>
          </a:xfrm>
          <a:prstGeom prst="rect">
            <a:avLst/>
          </a:prstGeom>
        </p:spPr>
      </p:pic>
      <p:sp>
        <p:nvSpPr>
          <p:cNvPr id="13" name="矩形 12"/>
          <p:cNvSpPr/>
          <p:nvPr/>
        </p:nvSpPr>
        <p:spPr>
          <a:xfrm>
            <a:off x="8168764" y="3753632"/>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14" name="矩形 13"/>
          <p:cNvSpPr/>
          <p:nvPr/>
        </p:nvSpPr>
        <p:spPr>
          <a:xfrm>
            <a:off x="10373302" y="3733933"/>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15" name="矩形 14"/>
          <p:cNvSpPr/>
          <p:nvPr/>
        </p:nvSpPr>
        <p:spPr>
          <a:xfrm>
            <a:off x="8846963" y="4156695"/>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graphicFrame>
        <p:nvGraphicFramePr>
          <p:cNvPr id="16" name="表格 15"/>
          <p:cNvGraphicFramePr>
            <a:graphicFrameLocks noGrp="1"/>
          </p:cNvGraphicFramePr>
          <p:nvPr>
            <p:custDataLst>
              <p:tags r:id="rId1"/>
            </p:custDataLst>
          </p:nvPr>
        </p:nvGraphicFramePr>
        <p:xfrm>
          <a:off x="334010" y="2538730"/>
          <a:ext cx="6631940" cy="1712121"/>
        </p:xfrm>
        <a:graphic>
          <a:graphicData uri="http://schemas.openxmlformats.org/drawingml/2006/table">
            <a:tbl>
              <a:tblPr firstRow="1" firstCol="1" bandRow="1"/>
              <a:tblGrid>
                <a:gridCol w="1257300">
                  <a:extLst>
                    <a:ext uri="{9D8B030D-6E8A-4147-A177-3AD203B41FA5}">
                      <a16:colId xmlns:a16="http://schemas.microsoft.com/office/drawing/2014/main" val="20000"/>
                    </a:ext>
                  </a:extLst>
                </a:gridCol>
                <a:gridCol w="1591310">
                  <a:extLst>
                    <a:ext uri="{9D8B030D-6E8A-4147-A177-3AD203B41FA5}">
                      <a16:colId xmlns:a16="http://schemas.microsoft.com/office/drawing/2014/main" val="20001"/>
                    </a:ext>
                  </a:extLst>
                </a:gridCol>
                <a:gridCol w="1631315">
                  <a:extLst>
                    <a:ext uri="{9D8B030D-6E8A-4147-A177-3AD203B41FA5}">
                      <a16:colId xmlns:a16="http://schemas.microsoft.com/office/drawing/2014/main" val="20002"/>
                    </a:ext>
                  </a:extLst>
                </a:gridCol>
                <a:gridCol w="2152015">
                  <a:extLst>
                    <a:ext uri="{9D8B030D-6E8A-4147-A177-3AD203B41FA5}">
                      <a16:colId xmlns:a16="http://schemas.microsoft.com/office/drawing/2014/main" val="20003"/>
                    </a:ext>
                  </a:extLst>
                </a:gridCol>
              </a:tblGrid>
              <a:tr h="570707">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序号</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00"/>
                  </a:ext>
                </a:extLst>
              </a:tr>
              <a:tr h="570707">
                <a:tc rowSpan="2">
                  <a:txBody>
                    <a:bodyPr/>
                    <a:lstStyle/>
                    <a:p>
                      <a:pPr algn="ctr" hangingPunct="0">
                        <a:lnSpc>
                          <a:spcPct val="150000"/>
                        </a:lnSpc>
                        <a:spcAft>
                          <a:spcPts val="0"/>
                        </a:spcAft>
                        <a:tabLst>
                          <a:tab pos="6210935" algn="l"/>
                        </a:tabLst>
                      </a:pP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alt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alt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570707">
                <a:tc vMerge="1">
                  <a:txBody>
                    <a:bodyPr/>
                    <a:lstStyle/>
                    <a:p>
                      <a:endParaRPr lang="zh-CN"/>
                    </a:p>
                  </a:txBody>
                  <a:tcPr/>
                </a:tc>
                <a:tc>
                  <a:txBody>
                    <a:bodyPr/>
                    <a:lstStyle/>
                    <a:p>
                      <a:pPr algn="ctr" hangingPunct="0">
                        <a:lnSpc>
                          <a:spcPct val="150000"/>
                        </a:lnSpc>
                        <a:spcAft>
                          <a:spcPts val="0"/>
                        </a:spcAft>
                        <a:tabLst>
                          <a:tab pos="6210935" algn="l"/>
                        </a:tabLst>
                      </a:pPr>
                      <a:r>
                        <a:rPr lang="en-US" alt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alt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mn-lt"/>
                          <a:ea typeface="宋体" panose="02010600030101010101" pitchFamily="2" charset="-122"/>
                          <a:cs typeface="Times New Roman" panose="02020603050405020304" pitchFamily="18" charset="0"/>
                        </a:rPr>
                        <a:t>1.6</a:t>
                      </a:r>
                      <a:endParaRPr lang="zh-CN" sz="1200">
                        <a:solidFill>
                          <a:srgbClr val="000000"/>
                        </a:solidFill>
                        <a:effectLst/>
                        <a:latin typeface="+mn-lt"/>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17" name="矩形 16"/>
          <p:cNvSpPr/>
          <p:nvPr/>
        </p:nvSpPr>
        <p:spPr>
          <a:xfrm>
            <a:off x="3793733" y="2564113"/>
            <a:ext cx="803425" cy="461665"/>
          </a:xfrm>
          <a:prstGeom prst="rect">
            <a:avLst/>
          </a:prstGeom>
        </p:spPr>
        <p:txBody>
          <a:bodyPr wrap="none">
            <a:spAutoFit/>
          </a:bodyPr>
          <a:lstStyle/>
          <a:p>
            <a:r>
              <a:rPr lang="zh-CN" altLang="zh-CN" sz="2400">
                <a:cs typeface="Times New Roman" panose="02020603050405020304" pitchFamily="18" charset="0"/>
              </a:rPr>
              <a:t>电流</a:t>
            </a:r>
            <a:endParaRPr lang="zh-CN" altLang="en-US"/>
          </a:p>
        </p:txBody>
      </p:sp>
      <p:sp>
        <p:nvSpPr>
          <p:cNvPr id="18" name="矩形 17"/>
          <p:cNvSpPr/>
          <p:nvPr/>
        </p:nvSpPr>
        <p:spPr>
          <a:xfrm>
            <a:off x="1991762" y="3138206"/>
            <a:ext cx="720069" cy="461665"/>
          </a:xfrm>
          <a:prstGeom prst="rect">
            <a:avLst/>
          </a:prstGeom>
        </p:spPr>
        <p:txBody>
          <a:bodyPr wrap="none">
            <a:spAutoFit/>
          </a:bodyPr>
          <a:lstStyle/>
          <a:p>
            <a:r>
              <a:rPr lang="en-US" altLang="zh-CN" sz="2400" b="0" i="1" dirty="0"/>
              <a:t>I</a:t>
            </a:r>
            <a:r>
              <a:rPr lang="en-US" altLang="zh-CN" sz="2400" b="0" i="1" baseline="-25000" dirty="0"/>
              <a:t>A</a:t>
            </a:r>
            <a:r>
              <a:rPr lang="en-US" altLang="zh-CN" sz="2400" b="0" dirty="0"/>
              <a:t>/A</a:t>
            </a:r>
            <a:endParaRPr lang="zh-CN" altLang="en-US" b="0" dirty="0"/>
          </a:p>
        </p:txBody>
      </p:sp>
      <p:sp>
        <p:nvSpPr>
          <p:cNvPr id="19" name="矩形 18"/>
          <p:cNvSpPr/>
          <p:nvPr/>
        </p:nvSpPr>
        <p:spPr>
          <a:xfrm>
            <a:off x="3488530" y="3138206"/>
            <a:ext cx="720069" cy="461665"/>
          </a:xfrm>
          <a:prstGeom prst="rect">
            <a:avLst/>
          </a:prstGeom>
        </p:spPr>
        <p:txBody>
          <a:bodyPr wrap="none">
            <a:spAutoFit/>
          </a:bodyPr>
          <a:lstStyle/>
          <a:p>
            <a:r>
              <a:rPr lang="en-US" altLang="zh-CN" sz="2400" b="0" i="1" dirty="0"/>
              <a:t>I</a:t>
            </a:r>
            <a:r>
              <a:rPr lang="en-US" altLang="zh-CN" sz="2400" b="0" i="1" baseline="-25000" dirty="0"/>
              <a:t>B</a:t>
            </a:r>
            <a:r>
              <a:rPr lang="en-US" altLang="zh-CN" sz="2400" b="0" dirty="0"/>
              <a:t>/A</a:t>
            </a:r>
            <a:endParaRPr lang="zh-CN" altLang="en-US" b="0" dirty="0"/>
          </a:p>
        </p:txBody>
      </p:sp>
      <p:sp>
        <p:nvSpPr>
          <p:cNvPr id="20" name="矩形 19"/>
          <p:cNvSpPr/>
          <p:nvPr/>
        </p:nvSpPr>
        <p:spPr>
          <a:xfrm>
            <a:off x="1991762" y="3789053"/>
            <a:ext cx="723275" cy="461665"/>
          </a:xfrm>
          <a:prstGeom prst="rect">
            <a:avLst/>
          </a:prstGeom>
        </p:spPr>
        <p:txBody>
          <a:bodyPr wrap="none">
            <a:spAutoFit/>
          </a:bodyPr>
          <a:lstStyle/>
          <a:p>
            <a:r>
              <a:rPr lang="en-US" altLang="zh-CN" sz="2400" b="0"/>
              <a:t>0.32</a:t>
            </a:r>
            <a:endParaRPr lang="zh-CN" altLang="en-US" b="0"/>
          </a:p>
        </p:txBody>
      </p:sp>
      <p:sp>
        <p:nvSpPr>
          <p:cNvPr id="21" name="矩形 20"/>
          <p:cNvSpPr/>
          <p:nvPr/>
        </p:nvSpPr>
        <p:spPr>
          <a:xfrm>
            <a:off x="3485214" y="3789152"/>
            <a:ext cx="723275" cy="461665"/>
          </a:xfrm>
          <a:prstGeom prst="rect">
            <a:avLst/>
          </a:prstGeom>
        </p:spPr>
        <p:txBody>
          <a:bodyPr wrap="none">
            <a:spAutoFit/>
          </a:bodyPr>
          <a:lstStyle/>
          <a:p>
            <a:r>
              <a:rPr lang="en-US" altLang="zh-CN" sz="2400" b="0"/>
              <a:t>0.32</a:t>
            </a:r>
            <a:endParaRPr lang="zh-CN" altLang="en-US" b="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2"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548680"/>
            <a:ext cx="11485848" cy="3346237"/>
          </a:xfrm>
        </p:spPr>
        <p:txBody>
          <a:bodyPr/>
          <a:lstStyle/>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河南郑州第四中学期中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）实验小组用如图甲所示的电路来探究并联电路中电流的关系，其实验思路如下：接好电路后，把电流表分别接入到</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三处，测出第一组数据；为了防止个别偶然因素的影响，他们采用以下两种方法之一来重复实验，并完成第二次和第三次测量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方法一：改变电源电压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方法二：更换其中一条支路中的灯泡（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规格不同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326.jpg" descr="id:2147491271;FounderCES"/>
          <p:cNvPicPr/>
          <p:nvPr/>
        </p:nvPicPr>
        <p:blipFill>
          <a:blip r:embed="rId2"/>
          <a:stretch>
            <a:fillRect/>
          </a:stretch>
        </p:blipFill>
        <p:spPr>
          <a:xfrm>
            <a:off x="2515677" y="4307711"/>
            <a:ext cx="1662996" cy="1538697"/>
          </a:xfrm>
          <a:prstGeom prst="rect">
            <a:avLst/>
          </a:prstGeom>
        </p:spPr>
      </p:pic>
      <p:pic>
        <p:nvPicPr>
          <p:cNvPr id="4" name="gyc327.jpg" descr="id:2147491278;FounderCES"/>
          <p:cNvPicPr/>
          <p:nvPr/>
        </p:nvPicPr>
        <p:blipFill>
          <a:blip r:embed="rId3"/>
          <a:stretch>
            <a:fillRect/>
          </a:stretch>
        </p:blipFill>
        <p:spPr>
          <a:xfrm>
            <a:off x="5452479" y="3933056"/>
            <a:ext cx="1821044" cy="1982355"/>
          </a:xfrm>
          <a:prstGeom prst="rect">
            <a:avLst/>
          </a:prstGeom>
        </p:spPr>
      </p:pic>
      <p:pic>
        <p:nvPicPr>
          <p:cNvPr id="5" name="gyc328.jpg" descr="id:2147491285;FounderCES"/>
          <p:cNvPicPr/>
          <p:nvPr/>
        </p:nvPicPr>
        <p:blipFill>
          <a:blip r:embed="rId4"/>
          <a:stretch>
            <a:fillRect/>
          </a:stretch>
        </p:blipFill>
        <p:spPr>
          <a:xfrm>
            <a:off x="8278763" y="4437022"/>
            <a:ext cx="1930638" cy="1409386"/>
          </a:xfrm>
          <a:prstGeom prst="rect">
            <a:avLst/>
          </a:prstGeom>
        </p:spPr>
      </p:pic>
      <p:sp>
        <p:nvSpPr>
          <p:cNvPr id="7" name="矩形 6"/>
          <p:cNvSpPr/>
          <p:nvPr/>
        </p:nvSpPr>
        <p:spPr>
          <a:xfrm>
            <a:off x="2998862" y="5770292"/>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9" name="矩形 8"/>
          <p:cNvSpPr/>
          <p:nvPr/>
        </p:nvSpPr>
        <p:spPr>
          <a:xfrm>
            <a:off x="5954999" y="5770292"/>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11" name="矩形 10"/>
          <p:cNvSpPr/>
          <p:nvPr/>
        </p:nvSpPr>
        <p:spPr>
          <a:xfrm>
            <a:off x="8997059" y="5770292"/>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13" name="矩形 12"/>
          <p:cNvSpPr/>
          <p:nvPr/>
        </p:nvSpPr>
        <p:spPr>
          <a:xfrm>
            <a:off x="5410506" y="6060530"/>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3</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68806"/>
            <a:ext cx="11485848" cy="1130246"/>
          </a:xfrm>
          <a:solidFill>
            <a:srgbClr val="E1F4FC"/>
          </a:solidFill>
        </p:spPr>
        <p:txBody>
          <a:bodyPr/>
          <a:lstStyle/>
          <a:p>
            <a:pPr hangingPunct="0">
              <a:spcAft>
                <a:spcPts val="0"/>
              </a:spcAft>
              <a:tabLst>
                <a:tab pos="6210935" algn="l"/>
              </a:tabLst>
            </a:pP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在电荷转移的过程中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电荷总量保持不变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电荷守恒</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摩擦起电导致的电荷转移过程中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只转移带负电荷的电子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854" y="1354816"/>
            <a:ext cx="1564400" cy="407625"/>
          </a:xfrm>
          <a:prstGeom prst="rect">
            <a:avLst/>
          </a:prstGeom>
        </p:spPr>
      </p:pic>
      <p:sp>
        <p:nvSpPr>
          <p:cNvPr id="4" name="内容占位符 1"/>
          <p:cNvSpPr txBox="1"/>
          <p:nvPr/>
        </p:nvSpPr>
        <p:spPr bwMode="auto">
          <a:xfrm>
            <a:off x="360854" y="2537414"/>
            <a:ext cx="11485848" cy="1113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名师启发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本题考查了摩擦起电的实质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用丝绸摩擦过的玻璃棒带正电</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电子转移情况</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验电器的原理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
        <p:nvSpPr>
          <p:cNvPr id="6" name="内容占位符 1"/>
          <p:cNvSpPr>
            <a:spLocks noGrp="1"/>
          </p:cNvSpPr>
          <p:nvPr/>
        </p:nvSpPr>
        <p:spPr>
          <a:xfrm>
            <a:off x="360854" y="4122906"/>
            <a:ext cx="11485848" cy="1113766"/>
          </a:xfrm>
          <a:prstGeom prst="rect">
            <a:avLst/>
          </a:prstGeom>
          <a:no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20725" hangingPunct="0">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被丝绸摩擦过的玻璃棒带正电</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验电器的工作原理是同种电荷相互排斥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电荷间的相互作用是同种电荷互相排斥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异种电荷互相吸引</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pic>
        <p:nvPicPr>
          <p:cNvPr id="7" name="方法技巧.eps" descr="id:2147489592;FounderCES"/>
          <p:cNvPicPr/>
          <p:nvPr/>
        </p:nvPicPr>
        <p:blipFill>
          <a:blip r:embed="rId3"/>
          <a:stretch>
            <a:fillRect/>
          </a:stretch>
        </p:blipFill>
        <p:spPr>
          <a:xfrm>
            <a:off x="369734" y="3709442"/>
            <a:ext cx="1682034" cy="49313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459100"/>
            <a:ext cx="11485848" cy="2238241"/>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）实验时，接好电路后，闭合开关发现两灯都亮，但由于连线较乱，一时无法确定两灯是串联还是并联，小明灵机一动，随意拆下一根导线，发现两灯都熄灭，因此他认定两灯就是串联的，小明的结论是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可靠</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不可靠</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）的，理由是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326.jpg" descr="id:2147491271;FounderCES"/>
          <p:cNvPicPr/>
          <p:nvPr/>
        </p:nvPicPr>
        <p:blipFill>
          <a:blip r:embed="rId2"/>
          <a:stretch>
            <a:fillRect/>
          </a:stretch>
        </p:blipFill>
        <p:spPr>
          <a:xfrm>
            <a:off x="2515677" y="2725812"/>
            <a:ext cx="1662996" cy="1538697"/>
          </a:xfrm>
          <a:prstGeom prst="rect">
            <a:avLst/>
          </a:prstGeom>
        </p:spPr>
      </p:pic>
      <p:pic>
        <p:nvPicPr>
          <p:cNvPr id="4" name="gyc327.jpg" descr="id:2147491278;FounderCES"/>
          <p:cNvPicPr/>
          <p:nvPr/>
        </p:nvPicPr>
        <p:blipFill>
          <a:blip r:embed="rId3"/>
          <a:stretch>
            <a:fillRect/>
          </a:stretch>
        </p:blipFill>
        <p:spPr>
          <a:xfrm>
            <a:off x="5452479" y="2709932"/>
            <a:ext cx="1821044" cy="1982355"/>
          </a:xfrm>
          <a:prstGeom prst="rect">
            <a:avLst/>
          </a:prstGeom>
        </p:spPr>
      </p:pic>
      <p:pic>
        <p:nvPicPr>
          <p:cNvPr id="5" name="gyc328.jpg" descr="id:2147491285;FounderCES"/>
          <p:cNvPicPr/>
          <p:nvPr/>
        </p:nvPicPr>
        <p:blipFill>
          <a:blip r:embed="rId4"/>
          <a:stretch>
            <a:fillRect/>
          </a:stretch>
        </p:blipFill>
        <p:spPr>
          <a:xfrm>
            <a:off x="8278763" y="2783368"/>
            <a:ext cx="1930638" cy="1409386"/>
          </a:xfrm>
          <a:prstGeom prst="rect">
            <a:avLst/>
          </a:prstGeom>
        </p:spPr>
      </p:pic>
      <p:sp>
        <p:nvSpPr>
          <p:cNvPr id="6" name="矩形 5"/>
          <p:cNvSpPr/>
          <p:nvPr/>
        </p:nvSpPr>
        <p:spPr>
          <a:xfrm>
            <a:off x="2998862" y="4260148"/>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7" name="矩形 6"/>
          <p:cNvSpPr/>
          <p:nvPr/>
        </p:nvSpPr>
        <p:spPr>
          <a:xfrm>
            <a:off x="5954999" y="4331903"/>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8" name="矩形 7"/>
          <p:cNvSpPr/>
          <p:nvPr/>
        </p:nvSpPr>
        <p:spPr>
          <a:xfrm>
            <a:off x="8997059" y="4260148"/>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9" name="矩形 8"/>
          <p:cNvSpPr/>
          <p:nvPr/>
        </p:nvSpPr>
        <p:spPr>
          <a:xfrm>
            <a:off x="5410506" y="4622141"/>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3</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11" name="矩形 10"/>
          <p:cNvSpPr/>
          <p:nvPr/>
        </p:nvSpPr>
        <p:spPr>
          <a:xfrm>
            <a:off x="5659723" y="1629812"/>
            <a:ext cx="1112805" cy="461665"/>
          </a:xfrm>
          <a:prstGeom prst="rect">
            <a:avLst/>
          </a:prstGeom>
        </p:spPr>
        <p:txBody>
          <a:bodyPr wrap="none">
            <a:spAutoFit/>
          </a:bodyPr>
          <a:lstStyle/>
          <a:p>
            <a:r>
              <a:rPr lang="zh-CN" altLang="zh-CN" sz="2400">
                <a:cs typeface="Times New Roman" panose="02020603050405020304" pitchFamily="18" charset="0"/>
              </a:rPr>
              <a:t>不可靠</a:t>
            </a:r>
            <a:endParaRPr lang="zh-CN" altLang="en-US"/>
          </a:p>
        </p:txBody>
      </p:sp>
      <p:sp>
        <p:nvSpPr>
          <p:cNvPr id="13" name="矩形 12"/>
          <p:cNvSpPr/>
          <p:nvPr/>
        </p:nvSpPr>
        <p:spPr>
          <a:xfrm>
            <a:off x="1000222" y="2160164"/>
            <a:ext cx="9721080" cy="461665"/>
          </a:xfrm>
          <a:prstGeom prst="rect">
            <a:avLst/>
          </a:prstGeom>
        </p:spPr>
        <p:txBody>
          <a:bodyPr wrap="square">
            <a:spAutoFit/>
          </a:bodyPr>
          <a:lstStyle/>
          <a:p>
            <a:r>
              <a:rPr lang="zh-CN" altLang="zh-CN" sz="2400">
                <a:cs typeface="Times New Roman" panose="02020603050405020304" pitchFamily="18" charset="0"/>
              </a:rPr>
              <a:t>如果拆下的导线是接在并联电路干路上的，则两灯也会同时熄灭　</a:t>
            </a:r>
            <a:endParaRPr lang="zh-CN" altLang="en-US"/>
          </a:p>
        </p:txBody>
      </p:sp>
      <p:sp>
        <p:nvSpPr>
          <p:cNvPr id="10" name="内容占位符 1"/>
          <p:cNvSpPr>
            <a:spLocks noGrp="1"/>
          </p:cNvSpPr>
          <p:nvPr/>
        </p:nvSpPr>
        <p:spPr>
          <a:xfrm>
            <a:off x="360854" y="4992123"/>
            <a:ext cx="11485848" cy="1684244"/>
          </a:xfrm>
          <a:prstGeom prst="rect">
            <a:avLst/>
          </a:prstGeom>
          <a:no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两灯泡串联，拆开一根导线，电路断路，两灯泡熄灭；若两灯泡并联时，拆开干路中的一根导线，两灯泡也同时熄灭，所以，根据拆开电路中的一根导线后两灯泡都熄灭不能判定两灯泡是串联的，即小明的结论是不可靠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10"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78640"/>
            <a:ext cx="11485848" cy="1684244"/>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）如图乙所示的是某同学连接的并联电路的局部图，某次实验中，测量完干路电流之后，某同学想测量通过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的电流，为接入电流表，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四个接点中，最方便的导线拆接点是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gyc327.jpg" descr="id:2147491278;FounderCES"/>
          <p:cNvPicPr/>
          <p:nvPr/>
        </p:nvPicPr>
        <p:blipFill>
          <a:blip r:embed="rId2"/>
          <a:stretch>
            <a:fillRect/>
          </a:stretch>
        </p:blipFill>
        <p:spPr>
          <a:xfrm>
            <a:off x="9327249" y="2538143"/>
            <a:ext cx="1821044" cy="1982355"/>
          </a:xfrm>
          <a:prstGeom prst="rect">
            <a:avLst/>
          </a:prstGeom>
        </p:spPr>
      </p:pic>
      <p:sp>
        <p:nvSpPr>
          <p:cNvPr id="7" name="矩形 6"/>
          <p:cNvSpPr/>
          <p:nvPr/>
        </p:nvSpPr>
        <p:spPr>
          <a:xfrm>
            <a:off x="9829769" y="4375379"/>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5" name="矩形 4"/>
          <p:cNvSpPr/>
          <p:nvPr/>
        </p:nvSpPr>
        <p:spPr>
          <a:xfrm>
            <a:off x="3042823" y="2274159"/>
            <a:ext cx="338554" cy="461665"/>
          </a:xfrm>
          <a:prstGeom prst="rect">
            <a:avLst/>
          </a:prstGeom>
        </p:spPr>
        <p:txBody>
          <a:bodyPr wrap="square">
            <a:spAutoFit/>
          </a:bodyPr>
          <a:lstStyle/>
          <a:p>
            <a:r>
              <a:rPr lang="en-US" altLang="zh-CN" sz="2400" i="1"/>
              <a:t>d</a:t>
            </a:r>
            <a:endParaRPr lang="zh-CN" altLang="en-US"/>
          </a:p>
        </p:txBody>
      </p:sp>
      <p:sp>
        <p:nvSpPr>
          <p:cNvPr id="3" name="内容占位符 1"/>
          <p:cNvSpPr>
            <a:spLocks noGrp="1"/>
          </p:cNvSpPr>
          <p:nvPr/>
        </p:nvSpPr>
        <p:spPr>
          <a:xfrm>
            <a:off x="360680" y="2799938"/>
            <a:ext cx="8691245" cy="2861310"/>
          </a:xfrm>
          <a:prstGeom prst="rect">
            <a:avLst/>
          </a:prstGeom>
          <a:no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hangingPunct="0">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由题图乙所示电路图可知，测量完干路</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处电流之后，某同学想测量通过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的电流，为接入电流表，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四个接点中，将导线</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端改接电流表的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接线柱即可，即最方便的导线拆接点是</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点，同时注意，在拆接电路时，开关必须</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断开</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）该同学表格设计中存在的不足之处：</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nvGraphicFramePr>
        <p:xfrm>
          <a:off x="478582" y="1354643"/>
          <a:ext cx="11233248" cy="1927989"/>
        </p:xfrm>
        <a:graphic>
          <a:graphicData uri="http://schemas.openxmlformats.org/drawingml/2006/table">
            <a:tbl>
              <a:tblPr firstRow="1" firstCol="1" bandRow="1"/>
              <a:tblGrid>
                <a:gridCol w="3253149">
                  <a:extLst>
                    <a:ext uri="{9D8B030D-6E8A-4147-A177-3AD203B41FA5}">
                      <a16:colId xmlns:a16="http://schemas.microsoft.com/office/drawing/2014/main" val="20000"/>
                    </a:ext>
                  </a:extLst>
                </a:gridCol>
                <a:gridCol w="2660033">
                  <a:extLst>
                    <a:ext uri="{9D8B030D-6E8A-4147-A177-3AD203B41FA5}">
                      <a16:colId xmlns:a16="http://schemas.microsoft.com/office/drawing/2014/main" val="20001"/>
                    </a:ext>
                  </a:extLst>
                </a:gridCol>
                <a:gridCol w="2660033">
                  <a:extLst>
                    <a:ext uri="{9D8B030D-6E8A-4147-A177-3AD203B41FA5}">
                      <a16:colId xmlns:a16="http://schemas.microsoft.com/office/drawing/2014/main" val="20002"/>
                    </a:ext>
                  </a:extLst>
                </a:gridCol>
                <a:gridCol w="2660033">
                  <a:extLst>
                    <a:ext uri="{9D8B030D-6E8A-4147-A177-3AD203B41FA5}">
                      <a16:colId xmlns:a16="http://schemas.microsoft.com/office/drawing/2014/main" val="20003"/>
                    </a:ext>
                  </a:extLst>
                </a:gridCol>
              </a:tblGrid>
              <a:tr h="0">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项 目</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处的电流</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处的电流</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处的电流</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第一次测量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0.10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0.12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第二次测量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0.44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第三次测量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0.30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0.55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pic>
        <p:nvPicPr>
          <p:cNvPr id="5" name="gyc326.jpg" descr="id:2147491271;FounderCES"/>
          <p:cNvPicPr/>
          <p:nvPr/>
        </p:nvPicPr>
        <p:blipFill>
          <a:blip r:embed="rId2"/>
          <a:stretch>
            <a:fillRect/>
          </a:stretch>
        </p:blipFill>
        <p:spPr>
          <a:xfrm>
            <a:off x="2366316" y="3807330"/>
            <a:ext cx="1662996" cy="1538697"/>
          </a:xfrm>
          <a:prstGeom prst="rect">
            <a:avLst/>
          </a:prstGeom>
        </p:spPr>
      </p:pic>
      <p:pic>
        <p:nvPicPr>
          <p:cNvPr id="6" name="gyc327.jpg" descr="id:2147491278;FounderCES"/>
          <p:cNvPicPr/>
          <p:nvPr/>
        </p:nvPicPr>
        <p:blipFill>
          <a:blip r:embed="rId3"/>
          <a:stretch>
            <a:fillRect/>
          </a:stretch>
        </p:blipFill>
        <p:spPr>
          <a:xfrm>
            <a:off x="5303118" y="3667835"/>
            <a:ext cx="1605020" cy="1747195"/>
          </a:xfrm>
          <a:prstGeom prst="rect">
            <a:avLst/>
          </a:prstGeom>
        </p:spPr>
      </p:pic>
      <p:pic>
        <p:nvPicPr>
          <p:cNvPr id="7" name="gyc328.jpg" descr="id:2147491285;FounderCES"/>
          <p:cNvPicPr/>
          <p:nvPr/>
        </p:nvPicPr>
        <p:blipFill>
          <a:blip r:embed="rId4"/>
          <a:stretch>
            <a:fillRect/>
          </a:stretch>
        </p:blipFill>
        <p:spPr>
          <a:xfrm>
            <a:off x="8129402" y="3936641"/>
            <a:ext cx="1930638" cy="1409386"/>
          </a:xfrm>
          <a:prstGeom prst="rect">
            <a:avLst/>
          </a:prstGeom>
        </p:spPr>
      </p:pic>
      <p:sp>
        <p:nvSpPr>
          <p:cNvPr id="8" name="矩形 7"/>
          <p:cNvSpPr/>
          <p:nvPr/>
        </p:nvSpPr>
        <p:spPr>
          <a:xfrm>
            <a:off x="2849501" y="5269911"/>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9" name="矩形 8"/>
          <p:cNvSpPr/>
          <p:nvPr/>
        </p:nvSpPr>
        <p:spPr>
          <a:xfrm>
            <a:off x="5805638" y="5269911"/>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10" name="矩形 9"/>
          <p:cNvSpPr/>
          <p:nvPr/>
        </p:nvSpPr>
        <p:spPr>
          <a:xfrm>
            <a:off x="8847698" y="5269911"/>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11" name="矩形 10"/>
          <p:cNvSpPr/>
          <p:nvPr/>
        </p:nvSpPr>
        <p:spPr>
          <a:xfrm>
            <a:off x="5261145" y="5560149"/>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3</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12" name="矩形 11"/>
          <p:cNvSpPr/>
          <p:nvPr/>
        </p:nvSpPr>
        <p:spPr>
          <a:xfrm>
            <a:off x="6049181" y="810336"/>
            <a:ext cx="2969083" cy="461665"/>
          </a:xfrm>
          <a:prstGeom prst="rect">
            <a:avLst/>
          </a:prstGeom>
        </p:spPr>
        <p:txBody>
          <a:bodyPr wrap="none">
            <a:spAutoFit/>
          </a:bodyPr>
          <a:lstStyle/>
          <a:p>
            <a:r>
              <a:rPr lang="zh-CN" altLang="zh-CN" sz="2400">
                <a:cs typeface="Times New Roman" panose="02020603050405020304" pitchFamily="18" charset="0"/>
              </a:rPr>
              <a:t>所测电流都没有单位</a:t>
            </a:r>
            <a:endParaRPr lang="zh-CN" altLang="en-US"/>
          </a:p>
        </p:txBody>
      </p:sp>
      <p:sp>
        <p:nvSpPr>
          <p:cNvPr id="13" name="内容占位符 1"/>
          <p:cNvSpPr txBox="1"/>
          <p:nvPr/>
        </p:nvSpPr>
        <p:spPr bwMode="auto">
          <a:xfrm>
            <a:off x="345029" y="5993392"/>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由表格可知，所测电流都没有单位，这是表格设计中存在的不足之处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94192"/>
            <a:ext cx="11485848" cy="645160"/>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）若闭合开关前出现图丙中的实验现象，说明</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gyc328.jpg" descr="id:2147491285;FounderCES"/>
          <p:cNvPicPr/>
          <p:nvPr/>
        </p:nvPicPr>
        <p:blipFill>
          <a:blip r:embed="rId2"/>
          <a:stretch>
            <a:fillRect/>
          </a:stretch>
        </p:blipFill>
        <p:spPr>
          <a:xfrm>
            <a:off x="4871070" y="2060848"/>
            <a:ext cx="1930638" cy="1409386"/>
          </a:xfrm>
          <a:prstGeom prst="rect">
            <a:avLst/>
          </a:prstGeom>
        </p:spPr>
      </p:pic>
      <p:sp>
        <p:nvSpPr>
          <p:cNvPr id="9" name="矩形 8"/>
          <p:cNvSpPr/>
          <p:nvPr/>
        </p:nvSpPr>
        <p:spPr>
          <a:xfrm>
            <a:off x="5589366" y="3394118"/>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4" name="矩形 3"/>
          <p:cNvSpPr/>
          <p:nvPr/>
        </p:nvSpPr>
        <p:spPr>
          <a:xfrm>
            <a:off x="6959302" y="1456022"/>
            <a:ext cx="3278462" cy="461665"/>
          </a:xfrm>
          <a:prstGeom prst="rect">
            <a:avLst/>
          </a:prstGeom>
        </p:spPr>
        <p:txBody>
          <a:bodyPr wrap="none">
            <a:spAutoFit/>
          </a:bodyPr>
          <a:lstStyle/>
          <a:p>
            <a:r>
              <a:rPr lang="zh-CN" altLang="zh-CN" sz="2400">
                <a:cs typeface="Times New Roman" panose="02020603050405020304" pitchFamily="18" charset="0"/>
              </a:rPr>
              <a:t>电流表使用前没有调零</a:t>
            </a:r>
            <a:endParaRPr lang="zh-CN" altLang="en-US"/>
          </a:p>
        </p:txBody>
      </p:sp>
      <p:sp>
        <p:nvSpPr>
          <p:cNvPr id="8" name="内容占位符 1"/>
          <p:cNvSpPr txBox="1"/>
          <p:nvPr/>
        </p:nvSpPr>
        <p:spPr bwMode="auto">
          <a:xfrm>
            <a:off x="360854" y="3972683"/>
            <a:ext cx="11485848" cy="1113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若闭合开关前出现题图丙中的实验现象，即电流表指针没有与零刻度线对齐，说明电流表使用前没有调零</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）表格补充完整后，对数据分析可知，后面两次实验是采用方法</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）进行实验的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478582" y="1933059"/>
          <a:ext cx="11233248" cy="1927989"/>
        </p:xfrm>
        <a:graphic>
          <a:graphicData uri="http://schemas.openxmlformats.org/drawingml/2006/table">
            <a:tbl>
              <a:tblPr firstRow="1" firstCol="1" bandRow="1"/>
              <a:tblGrid>
                <a:gridCol w="3253149">
                  <a:extLst>
                    <a:ext uri="{9D8B030D-6E8A-4147-A177-3AD203B41FA5}">
                      <a16:colId xmlns:a16="http://schemas.microsoft.com/office/drawing/2014/main" val="20000"/>
                    </a:ext>
                  </a:extLst>
                </a:gridCol>
                <a:gridCol w="2498725">
                  <a:extLst>
                    <a:ext uri="{9D8B030D-6E8A-4147-A177-3AD203B41FA5}">
                      <a16:colId xmlns:a16="http://schemas.microsoft.com/office/drawing/2014/main" val="20001"/>
                    </a:ext>
                  </a:extLst>
                </a:gridCol>
                <a:gridCol w="2821341">
                  <a:extLst>
                    <a:ext uri="{9D8B030D-6E8A-4147-A177-3AD203B41FA5}">
                      <a16:colId xmlns:a16="http://schemas.microsoft.com/office/drawing/2014/main" val="20002"/>
                    </a:ext>
                  </a:extLst>
                </a:gridCol>
                <a:gridCol w="2660033">
                  <a:extLst>
                    <a:ext uri="{9D8B030D-6E8A-4147-A177-3AD203B41FA5}">
                      <a16:colId xmlns:a16="http://schemas.microsoft.com/office/drawing/2014/main" val="20003"/>
                    </a:ext>
                  </a:extLst>
                </a:gridCol>
              </a:tblGrid>
              <a:tr h="0">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项 目</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处的电流</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alt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sym typeface="+mn-ea"/>
                        </a:rPr>
                        <a:t>B</a:t>
                      </a: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sym typeface="+mn-ea"/>
                        </a:rPr>
                        <a:t>处的电流</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sym typeface="+mn-ea"/>
                        </a:rPr>
                        <a:t>I</a:t>
                      </a:r>
                      <a:r>
                        <a:rPr lang="en-US" sz="2400"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sym typeface="+mn-ea"/>
                        </a:rPr>
                        <a:t>B</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sym typeface="+mn-ea"/>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sym typeface="+mn-ea"/>
                        </a:rPr>
                        <a:t>A</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sym typeface="+mn-ea"/>
                        </a:rPr>
                        <a:t>C</a:t>
                      </a: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sym typeface="+mn-ea"/>
                        </a:rPr>
                        <a:t>处的电流</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sym typeface="+mn-ea"/>
                        </a:rPr>
                        <a:t>I</a:t>
                      </a:r>
                      <a:r>
                        <a:rPr lang="en-US" sz="2400"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sym typeface="+mn-ea"/>
                        </a:rPr>
                        <a:t>C</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sym typeface="+mn-ea"/>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sym typeface="+mn-ea"/>
                        </a:rPr>
                        <a:t>A</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第一次测量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0.10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0.12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第二次测量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0.44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第三次测量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0.30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0.55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12" name="矩形 11"/>
          <p:cNvSpPr/>
          <p:nvPr/>
        </p:nvSpPr>
        <p:spPr>
          <a:xfrm>
            <a:off x="9669230" y="913209"/>
            <a:ext cx="494046" cy="461665"/>
          </a:xfrm>
          <a:prstGeom prst="rect">
            <a:avLst/>
          </a:prstGeom>
        </p:spPr>
        <p:txBody>
          <a:bodyPr wrap="none">
            <a:spAutoFit/>
          </a:bodyPr>
          <a:lstStyle/>
          <a:p>
            <a:r>
              <a:rPr lang="zh-CN" altLang="zh-CN" sz="2400">
                <a:cs typeface="Times New Roman" panose="02020603050405020304" pitchFamily="18" charset="0"/>
              </a:rPr>
              <a:t>一</a:t>
            </a:r>
            <a:endParaRPr lang="zh-CN" altLang="en-US"/>
          </a:p>
        </p:txBody>
      </p:sp>
      <p:sp>
        <p:nvSpPr>
          <p:cNvPr id="11" name="内容占位符 1"/>
          <p:cNvSpPr>
            <a:spLocks noGrp="1"/>
          </p:cNvSpPr>
          <p:nvPr/>
        </p:nvSpPr>
        <p:spPr>
          <a:xfrm>
            <a:off x="360854" y="4280193"/>
            <a:ext cx="11485848" cy="1684244"/>
          </a:xfrm>
          <a:prstGeom prst="rect">
            <a:avLst/>
          </a:prstGeom>
          <a:no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由表中实验数据知道，第二次与第三次实验时，电流值与第一次实验的电流值只是数值上发生了倍数变化，所以，后面两次实验是通过改变电源电压进行实验的，即采用了方法一进行实验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1XB6.eps" descr="id:2147489480;FounderCES"/>
          <p:cNvPicPr/>
          <p:nvPr/>
        </p:nvPicPr>
        <p:blipFill>
          <a:blip r:embed="rId2"/>
          <a:stretch>
            <a:fillRect/>
          </a:stretch>
        </p:blipFill>
        <p:spPr>
          <a:xfrm>
            <a:off x="1072230" y="1766650"/>
            <a:ext cx="637609" cy="360040"/>
          </a:xfrm>
          <a:prstGeom prst="rect">
            <a:avLst/>
          </a:prstGeom>
        </p:spPr>
      </p:pic>
      <p:pic>
        <p:nvPicPr>
          <p:cNvPr id="4" name="考点.eps" descr="id:2147489473;FounderCES"/>
          <p:cNvPicPr/>
          <p:nvPr/>
        </p:nvPicPr>
        <p:blipFill>
          <a:blip r:embed="rId3"/>
          <a:stretch>
            <a:fillRect/>
          </a:stretch>
        </p:blipFill>
        <p:spPr>
          <a:xfrm>
            <a:off x="406574" y="1236218"/>
            <a:ext cx="864096" cy="360040"/>
          </a:xfrm>
          <a:prstGeom prst="rect">
            <a:avLst/>
          </a:prstGeom>
        </p:spPr>
      </p:pic>
      <p:sp>
        <p:nvSpPr>
          <p:cNvPr id="2" name="内容占位符 1"/>
          <p:cNvSpPr>
            <a:spLocks noGrp="1"/>
          </p:cNvSpPr>
          <p:nvPr>
            <p:ph idx="1"/>
          </p:nvPr>
        </p:nvSpPr>
        <p:spPr>
          <a:xfrm>
            <a:off x="360854" y="1056034"/>
            <a:ext cx="11485848" cy="3346237"/>
          </a:xfrm>
        </p:spPr>
        <p:txBody>
          <a:bodyPr/>
          <a:lstStyle/>
          <a:p>
            <a:pPr hangingPunct="0">
              <a:spcAft>
                <a:spcPts val="0"/>
              </a:spcAft>
              <a:tabLst>
                <a:tab pos="6210935" algn="l"/>
              </a:tabLst>
            </a:pPr>
            <a:r>
              <a:rPr lang="zh-CN" altLang="zh-CN">
                <a:solidFill>
                  <a:srgbClr val="FFFFFF"/>
                </a:solidFill>
                <a:latin typeface="Times New Roman" panose="02020603050405020304" pitchFamily="18" charset="0"/>
                <a:ea typeface="黑体" panose="02010609060101010101" pitchFamily="49" charset="-122"/>
                <a:cs typeface="Times New Roman" panose="02020603050405020304" pitchFamily="18" charset="0"/>
              </a:rPr>
              <a:t>考点</a:t>
            </a:r>
            <a:r>
              <a:rPr lang="en-US" altLang="zh-CN">
                <a:solidFill>
                  <a:srgbClr val="FFFFFF"/>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2A938C"/>
                </a:solidFill>
                <a:latin typeface="Times New Roman" panose="02020603050405020304" pitchFamily="18" charset="0"/>
                <a:ea typeface="黑体" panose="02010609060101010101" pitchFamily="49" charset="-122"/>
                <a:cs typeface="Times New Roman" panose="02020603050405020304" pitchFamily="18" charset="0"/>
              </a:rPr>
              <a:t>电流和电路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20725" hangingPunct="0">
              <a:spcAft>
                <a:spcPts val="0"/>
              </a:spcAft>
              <a:tabLst>
                <a:tab pos="6210935" algn="l"/>
              </a:tabLst>
            </a:pPr>
            <a:r>
              <a:rPr lang="zh-CN" altLang="zh-CN">
                <a:solidFill>
                  <a:srgbClr val="FFFFFF"/>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a:solidFill>
                  <a:srgbClr val="FFFFFF"/>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徐州中考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）如图所示电路，闭合开关，电路所处的状态是（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断路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短路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无法判断</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gyc313.jpg" descr="id:2147490620;FounderCES"/>
          <p:cNvPicPr/>
          <p:nvPr/>
        </p:nvPicPr>
        <p:blipFill>
          <a:blip r:embed="rId4"/>
          <a:stretch>
            <a:fillRect/>
          </a:stretch>
        </p:blipFill>
        <p:spPr>
          <a:xfrm>
            <a:off x="5375126" y="2298754"/>
            <a:ext cx="2380277" cy="1852910"/>
          </a:xfrm>
          <a:prstGeom prst="rect">
            <a:avLst/>
          </a:prstGeom>
        </p:spPr>
      </p:pic>
      <p:sp>
        <p:nvSpPr>
          <p:cNvPr id="8" name="矩形 7"/>
          <p:cNvSpPr/>
          <p:nvPr/>
        </p:nvSpPr>
        <p:spPr>
          <a:xfrm>
            <a:off x="10695369" y="1715837"/>
            <a:ext cx="407484" cy="461665"/>
          </a:xfrm>
          <a:prstGeom prst="rect">
            <a:avLst/>
          </a:prstGeom>
        </p:spPr>
        <p:txBody>
          <a:bodyPr wrap="none">
            <a:spAutoFit/>
          </a:bodyPr>
          <a:lstStyle/>
          <a:p>
            <a:r>
              <a:rPr lang="en-US" altLang="zh-CN" sz="2400"/>
              <a:t>C</a:t>
            </a:r>
            <a:endParaRPr lang="zh-CN" altLang="en-US"/>
          </a:p>
        </p:txBody>
      </p:sp>
      <p:sp>
        <p:nvSpPr>
          <p:cNvPr id="9" name="内容占位符 1"/>
          <p:cNvSpPr txBox="1"/>
          <p:nvPr/>
        </p:nvSpPr>
        <p:spPr bwMode="auto">
          <a:xfrm>
            <a:off x="360854" y="431497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由题图可知，开关闭合后，电源两极直接用导线连接起来，形成了电源短路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58625" y="1194728"/>
            <a:ext cx="11485848" cy="1113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名师启发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本题考查电路的三种状态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导线将电源两极连接起来的电路叫短路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短路时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用电器都不能工作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电源将被烧坏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
        <p:nvSpPr>
          <p:cNvPr id="6" name="内容占位符 1"/>
          <p:cNvSpPr txBox="1"/>
          <p:nvPr/>
        </p:nvSpPr>
        <p:spPr bwMode="auto">
          <a:xfrm>
            <a:off x="360854" y="2952704"/>
            <a:ext cx="11485848" cy="2775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20725">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短路分为两种情况</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一是直接用导线将电源的正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负极连接起来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属于电源被短路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此时电路中的电流很大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可能把电源烧坏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这是不允许的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二是用电器两端被导线直接连通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属于用电器被短路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短接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此时被短路的用电器中没有电流通过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该用电器不工作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电流从导线中通过</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其他未被短路的用电器中仍有电流通过</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且电流变大</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pic>
        <p:nvPicPr>
          <p:cNvPr id="7" name="归纳总结.eps" descr="id:2147490218;FounderCES"/>
          <p:cNvPicPr/>
          <p:nvPr/>
        </p:nvPicPr>
        <p:blipFill>
          <a:blip r:embed="rId2"/>
          <a:stretch>
            <a:fillRect/>
          </a:stretch>
        </p:blipFill>
        <p:spPr>
          <a:xfrm>
            <a:off x="343711" y="2438162"/>
            <a:ext cx="1781739" cy="51012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1XB6.eps" descr="id:2147489480;FounderCES"/>
          <p:cNvPicPr/>
          <p:nvPr/>
        </p:nvPicPr>
        <p:blipFill>
          <a:blip r:embed="rId2"/>
          <a:stretch>
            <a:fillRect/>
          </a:stretch>
        </p:blipFill>
        <p:spPr>
          <a:xfrm>
            <a:off x="1082693" y="1409988"/>
            <a:ext cx="637609" cy="360040"/>
          </a:xfrm>
          <a:prstGeom prst="rect">
            <a:avLst/>
          </a:prstGeom>
        </p:spPr>
      </p:pic>
      <p:sp>
        <p:nvSpPr>
          <p:cNvPr id="2" name="内容占位符 1"/>
          <p:cNvSpPr>
            <a:spLocks noGrp="1"/>
          </p:cNvSpPr>
          <p:nvPr>
            <p:ph idx="1"/>
          </p:nvPr>
        </p:nvSpPr>
        <p:spPr>
          <a:xfrm>
            <a:off x="360854" y="1238596"/>
            <a:ext cx="11485848" cy="2238241"/>
          </a:xfrm>
        </p:spPr>
        <p:txBody>
          <a:bodyPr/>
          <a:lstStyle/>
          <a:p>
            <a:pPr indent="720725" algn="dist" hangingPunct="0">
              <a:spcAft>
                <a:spcPts val="0"/>
              </a:spcAft>
              <a:tabLst>
                <a:tab pos="6210935" algn="l"/>
              </a:tabLst>
            </a:pPr>
            <a:r>
              <a:rPr lang="zh-CN" altLang="zh-CN">
                <a:solidFill>
                  <a:srgbClr val="FFFFFF"/>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a:solidFill>
                  <a:srgbClr val="FFFFFF"/>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锦州中考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）试卷在印刷厂</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诞生</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时，由于</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现象会使印刷机积累大量电荷，为避免出现火花放电，工人会将机器接地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当自由电子从机器流向大地时，电流方向是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从机器到大地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从大地到</a:t>
            </a:r>
            <a:endPar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机器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矩形 7"/>
          <p:cNvSpPr/>
          <p:nvPr/>
        </p:nvSpPr>
        <p:spPr>
          <a:xfrm>
            <a:off x="8633070" y="1299571"/>
            <a:ext cx="2659702" cy="461665"/>
          </a:xfrm>
          <a:prstGeom prst="rect">
            <a:avLst/>
          </a:prstGeom>
        </p:spPr>
        <p:txBody>
          <a:bodyPr wrap="none">
            <a:spAutoFit/>
          </a:bodyPr>
          <a:lstStyle/>
          <a:p>
            <a:r>
              <a:rPr lang="zh-CN" altLang="zh-CN" sz="2400">
                <a:cs typeface="Times New Roman" panose="02020603050405020304" pitchFamily="18" charset="0"/>
              </a:rPr>
              <a:t>摩擦起电（</a:t>
            </a:r>
            <a:r>
              <a:rPr lang="zh-CN" altLang="zh-CN" sz="2400">
                <a:ea typeface="楷体" panose="02010609060101010101" pitchFamily="49" charset="-122"/>
                <a:cs typeface="Times New Roman" panose="02020603050405020304" pitchFamily="18" charset="0"/>
              </a:rPr>
              <a:t>静电</a:t>
            </a:r>
            <a:r>
              <a:rPr lang="zh-CN" altLang="zh-CN" sz="2400">
                <a:cs typeface="Times New Roman" panose="02020603050405020304" pitchFamily="18" charset="0"/>
              </a:rPr>
              <a:t>）</a:t>
            </a:r>
            <a:endParaRPr lang="zh-CN" altLang="en-US"/>
          </a:p>
        </p:txBody>
      </p:sp>
      <p:sp>
        <p:nvSpPr>
          <p:cNvPr id="10" name="矩形 9"/>
          <p:cNvSpPr/>
          <p:nvPr/>
        </p:nvSpPr>
        <p:spPr>
          <a:xfrm>
            <a:off x="4618206" y="2276872"/>
            <a:ext cx="2040943" cy="576248"/>
          </a:xfrm>
          <a:prstGeom prst="rect">
            <a:avLst/>
          </a:prstGeom>
        </p:spPr>
        <p:txBody>
          <a:bodyPr wrap="none">
            <a:spAutoFit/>
          </a:bodyPr>
          <a:lstStyle/>
          <a:p>
            <a:pPr algn="just">
              <a:lnSpc>
                <a:spcPct val="150000"/>
              </a:lnSpc>
              <a:spcAft>
                <a:spcPts val="0"/>
              </a:spcAft>
              <a:tabLst>
                <a:tab pos="6210935" algn="l"/>
              </a:tabLst>
            </a:pPr>
            <a:r>
              <a:rPr lang="zh-CN" altLang="zh-CN" sz="2400">
                <a:cs typeface="Times New Roman" panose="02020603050405020304" pitchFamily="18" charset="0"/>
              </a:rPr>
              <a:t>从大地到机器</a:t>
            </a:r>
            <a:endParaRPr lang="zh-CN" altLang="zh-CN" sz="1200">
              <a:solidFill>
                <a:srgbClr val="000000"/>
              </a:solidFill>
              <a:cs typeface="Times New Roman" panose="02020603050405020304" pitchFamily="18" charset="0"/>
            </a:endParaRPr>
          </a:p>
        </p:txBody>
      </p:sp>
      <p:sp>
        <p:nvSpPr>
          <p:cNvPr id="11" name="内容占位符 1"/>
          <p:cNvSpPr txBox="1"/>
          <p:nvPr/>
        </p:nvSpPr>
        <p:spPr bwMode="auto">
          <a:xfrm>
            <a:off x="371405" y="3345412"/>
            <a:ext cx="11485848" cy="1667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试卷在印刷厂</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诞生</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时，由于摩擦起电现象会使印刷机积累大量电荷，为避免出现火花放电，工人会将机器接地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当自由电子从机器流向大地时，由于电子带负电荷，负电荷定向移动的方向与电流方向相反，故电流方向是从大地到机器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1" grpId="0"/>
    </p:bldLst>
  </p:timing>
</p:sld>
</file>

<file path=ppt/tags/tag1.xml><?xml version="1.0" encoding="utf-8"?>
<p:tagLst xmlns:a="http://schemas.openxmlformats.org/drawingml/2006/main" xmlns:r="http://schemas.openxmlformats.org/officeDocument/2006/relationships" xmlns:p="http://schemas.openxmlformats.org/presentationml/2006/main">
  <p:tag name="TABLE_ENDDRAG_ORIGIN_RECT" val="522*134"/>
  <p:tag name="TABLE_ENDDRAG_RECT" val="9*273*522*134"/>
</p:tagLst>
</file>

<file path=ppt/tags/tag2.xml><?xml version="1.0" encoding="utf-8"?>
<p:tagLst xmlns:a="http://schemas.openxmlformats.org/drawingml/2006/main" xmlns:r="http://schemas.openxmlformats.org/officeDocument/2006/relationships" xmlns:p="http://schemas.openxmlformats.org/presentationml/2006/main">
  <p:tag name="TABLE_ENDDRAG_ORIGIN_RECT" val="522*134"/>
  <p:tag name="TABLE_ENDDRAG_RECT" val="9*273*522*134"/>
</p:tagLst>
</file>

<file path=ppt/tags/tag3.xml><?xml version="1.0" encoding="utf-8"?>
<p:tagLst xmlns:a="http://schemas.openxmlformats.org/drawingml/2006/main" xmlns:r="http://schemas.openxmlformats.org/officeDocument/2006/relationships" xmlns:p="http://schemas.openxmlformats.org/presentationml/2006/main">
  <p:tag name="TABLE_ENDDRAG_ORIGIN_RECT" val="522*134"/>
  <p:tag name="TABLE_ENDDRAG_RECT" val="9*273*522*134"/>
</p:tagLst>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TotalTime>
  <Words>6939</Words>
  <Application>Microsoft Office PowerPoint</Application>
  <PresentationFormat>自定义</PresentationFormat>
  <Paragraphs>528</Paragraphs>
  <Slides>64</Slides>
  <Notes>1</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64</vt:i4>
      </vt:variant>
    </vt:vector>
  </HeadingPairs>
  <TitlesOfParts>
    <vt:vector size="73"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473</cp:revision>
  <dcterms:created xsi:type="dcterms:W3CDTF">2020-11-06T05:24:00Z</dcterms:created>
  <dcterms:modified xsi:type="dcterms:W3CDTF">2025-09-17T06:16:41Z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301B2DF8E1C84C1E891953500B1C9F29_12</vt:lpwstr>
  </property>
</Properties>
</file>